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61" r:id="rId2"/>
    <p:sldId id="362" r:id="rId3"/>
    <p:sldId id="365" r:id="rId4"/>
    <p:sldId id="367" r:id="rId5"/>
    <p:sldId id="373" r:id="rId6"/>
    <p:sldId id="394" r:id="rId7"/>
    <p:sldId id="368" r:id="rId8"/>
    <p:sldId id="396" r:id="rId9"/>
    <p:sldId id="386" r:id="rId10"/>
    <p:sldId id="371" r:id="rId11"/>
    <p:sldId id="379" r:id="rId12"/>
    <p:sldId id="376" r:id="rId13"/>
    <p:sldId id="377" r:id="rId14"/>
    <p:sldId id="372" r:id="rId15"/>
    <p:sldId id="398" r:id="rId16"/>
    <p:sldId id="390" r:id="rId17"/>
    <p:sldId id="392" r:id="rId18"/>
    <p:sldId id="391" r:id="rId19"/>
    <p:sldId id="393" r:id="rId20"/>
    <p:sldId id="395" r:id="rId21"/>
    <p:sldId id="378" r:id="rId22"/>
    <p:sldId id="374" r:id="rId23"/>
    <p:sldId id="402" r:id="rId24"/>
    <p:sldId id="388" r:id="rId25"/>
    <p:sldId id="404" r:id="rId26"/>
    <p:sldId id="387" r:id="rId27"/>
    <p:sldId id="407" r:id="rId28"/>
    <p:sldId id="406" r:id="rId29"/>
    <p:sldId id="408" r:id="rId30"/>
    <p:sldId id="409" r:id="rId31"/>
    <p:sldId id="399" r:id="rId32"/>
    <p:sldId id="405" r:id="rId33"/>
    <p:sldId id="397" r:id="rId34"/>
    <p:sldId id="400" r:id="rId35"/>
    <p:sldId id="401" r:id="rId36"/>
    <p:sldId id="369" r:id="rId37"/>
    <p:sldId id="366" r:id="rId38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7"/>
    <p:restoredTop sz="94655"/>
  </p:normalViewPr>
  <p:slideViewPr>
    <p:cSldViewPr snapToGrid="0" snapToObjects="1">
      <p:cViewPr varScale="1">
        <p:scale>
          <a:sx n="57" d="100"/>
          <a:sy n="57" d="100"/>
        </p:scale>
        <p:origin x="1301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陈磊" userId="887441d9-7c23-4791-9318-0a3757771a4d" providerId="ADAL" clId="{2D9AABDF-F96C-4C06-94FC-D680B9A9E006}"/>
    <pc:docChg chg="modShowInfo">
      <pc:chgData name="陈磊" userId="887441d9-7c23-4791-9318-0a3757771a4d" providerId="ADAL" clId="{2D9AABDF-F96C-4C06-94FC-D680B9A9E006}" dt="2022-06-18T02:40:18.515" v="1" actId="2744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2022/6/18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2022/6/18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48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852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02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65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820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008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139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475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37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64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41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816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79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820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307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923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775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14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25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164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36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1440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880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17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956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9638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1457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7869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1744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794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68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738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950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27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187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7C075-12D9-4FB4-BD4F-E9DB5A72C41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36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2022/6/18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5A3C8B-D654-48C8-A72C-0B611C11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06DD79-8426-4033-B519-BF7062957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F382F3-AB1A-4C51-AA78-D50941F5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ABC2-6D11-4EB5-A313-2FC55FC178C7}" type="datetimeFigureOut">
              <a:rPr lang="zh-CN" altLang="en-US" smtClean="0"/>
              <a:t>2022/6/18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366309-6293-4438-A167-73C05235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6ED26-DCD3-4078-BEA6-60BE81EE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B89AC-8EEB-4082-B53F-1AF841DC50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2022/6/18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27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2022/6/18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2022/6/18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77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2022/6/18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394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2022/6/18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564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  <a:t>2022/6/18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3" t="7867" r="-4" b="78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39171"/>
            <a:ext cx="12192000" cy="3503364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76A1A9-FD87-4718-9800-86DAE69BFD6C}"/>
              </a:ext>
            </a:extLst>
          </p:cNvPr>
          <p:cNvSpPr txBox="1"/>
          <p:nvPr/>
        </p:nvSpPr>
        <p:spPr>
          <a:xfrm>
            <a:off x="792219" y="2764692"/>
            <a:ext cx="1111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cs typeface="+mn-ea"/>
                <a:sym typeface="+mn-lt"/>
              </a:rPr>
              <a:t>会友课程</a:t>
            </a:r>
            <a:r>
              <a:rPr lang="en-US" altLang="zh-CN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《</a:t>
            </a:r>
            <a:r>
              <a:rPr lang="ja-JP" altLang="en-US" sz="7200" b="1">
                <a:solidFill>
                  <a:schemeClr val="bg1"/>
                </a:solidFill>
                <a:cs typeface="+mn-ea"/>
                <a:sym typeface="+mn-lt"/>
              </a:rPr>
              <a:t>圣经要道</a:t>
            </a:r>
            <a:r>
              <a:rPr lang="en-US" altLang="zh-CN" sz="7200" b="1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  <a:endParaRPr lang="zh-CN" altLang="en-US" sz="7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4BF2E4-64B1-8D43-A956-7486FCBA2436}"/>
              </a:ext>
            </a:extLst>
          </p:cNvPr>
          <p:cNvGrpSpPr/>
          <p:nvPr/>
        </p:nvGrpSpPr>
        <p:grpSpPr>
          <a:xfrm>
            <a:off x="792219" y="3790853"/>
            <a:ext cx="3439948" cy="1220043"/>
            <a:chOff x="1098886" y="3889183"/>
            <a:chExt cx="3439948" cy="12200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1F404D7-2351-5644-8155-1AC1A2F1BCE2}"/>
                </a:ext>
              </a:extLst>
            </p:cNvPr>
            <p:cNvGrpSpPr/>
            <p:nvPr/>
          </p:nvGrpSpPr>
          <p:grpSpPr>
            <a:xfrm>
              <a:off x="1752274" y="4319857"/>
              <a:ext cx="2786560" cy="657240"/>
              <a:chOff x="1714820" y="4264212"/>
              <a:chExt cx="3324492" cy="784117"/>
            </a:xfrm>
          </p:grpSpPr>
          <p:sp>
            <p:nvSpPr>
              <p:cNvPr id="6" name="Rounded Rectangle 12">
                <a:extLst>
                  <a:ext uri="{FF2B5EF4-FFF2-40B4-BE49-F238E27FC236}">
                    <a16:creationId xmlns:a16="http://schemas.microsoft.com/office/drawing/2014/main" id="{53BEF2A9-981A-4C1A-B3B5-D9FE61E70B3D}"/>
                  </a:ext>
                </a:extLst>
              </p:cNvPr>
              <p:cNvSpPr/>
              <p:nvPr/>
            </p:nvSpPr>
            <p:spPr>
              <a:xfrm>
                <a:off x="1714820" y="4264212"/>
                <a:ext cx="3282220" cy="41649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5543D8C-66D3-FF45-8F83-2DDE347A15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46" t="40454" b="38170"/>
              <a:stretch/>
            </p:blipFill>
            <p:spPr>
              <a:xfrm>
                <a:off x="2097668" y="4296245"/>
                <a:ext cx="2857098" cy="37222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070E7AC-7C93-6142-A35D-AB10C7AF96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3421" t="59758" b="20462"/>
              <a:stretch/>
            </p:blipFill>
            <p:spPr>
              <a:xfrm>
                <a:off x="2097668" y="4692760"/>
                <a:ext cx="2941644" cy="355569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52ACE0-D99C-A546-8727-303EDBEDD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817" t="29703" r="66003" b="15500"/>
            <a:stretch/>
          </p:blipFill>
          <p:spPr>
            <a:xfrm>
              <a:off x="1098886" y="3889183"/>
              <a:ext cx="1049601" cy="12200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5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0D7AD0-8500-4B8D-8628-BAA7B597EBE1}"/>
              </a:ext>
            </a:extLst>
          </p:cNvPr>
          <p:cNvSpPr/>
          <p:nvPr/>
        </p:nvSpPr>
        <p:spPr>
          <a:xfrm>
            <a:off x="0" y="0"/>
            <a:ext cx="2670629" cy="6858000"/>
          </a:xfrm>
          <a:prstGeom prst="rect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D93AD7D-F171-4DFC-948E-1A95AB438BB3}"/>
              </a:ext>
            </a:extLst>
          </p:cNvPr>
          <p:cNvSpPr/>
          <p:nvPr/>
        </p:nvSpPr>
        <p:spPr>
          <a:xfrm>
            <a:off x="11364686" y="0"/>
            <a:ext cx="82731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F1334-C9CB-8C40-A311-AFC901D18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22" y="0"/>
            <a:ext cx="4572000" cy="6858000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DE2E6432-8F29-F347-B0C7-61363B080422}"/>
              </a:ext>
            </a:extLst>
          </p:cNvPr>
          <p:cNvSpPr/>
          <p:nvPr/>
        </p:nvSpPr>
        <p:spPr>
          <a:xfrm>
            <a:off x="5775868" y="2392814"/>
            <a:ext cx="5196933" cy="3736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然而，在自然界中，上帝只是有限度地向人显明自己。人最多只能知道上帝是永在、智慧、荣耀、全能、公义和可敬畏的。至于个人与上帝关系，以及这世界以外的事物，则毫无所知。自然界也没有显示上帝为人类在永恒中准备的计划。上帝在大自然中只显明他是一位有权能、是创造万物的上帝，却没有显明他是满有恩典和赐下救恩的上帝。</a:t>
            </a:r>
            <a:endParaRPr lang="en-US" altLang="zh-CN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2E3C2201-019C-C44D-8CCD-7B70AAEE1BA6}"/>
              </a:ext>
            </a:extLst>
          </p:cNvPr>
          <p:cNvCxnSpPr/>
          <p:nvPr/>
        </p:nvCxnSpPr>
        <p:spPr>
          <a:xfrm>
            <a:off x="5775868" y="1909627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B82E4299-C7DF-F549-9D57-8D0D9FD0AFA4}"/>
              </a:ext>
            </a:extLst>
          </p:cNvPr>
          <p:cNvSpPr txBox="1">
            <a:spLocks/>
          </p:cNvSpPr>
          <p:nvPr/>
        </p:nvSpPr>
        <p:spPr>
          <a:xfrm>
            <a:off x="5653947" y="729163"/>
            <a:ext cx="5710739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第三节 </a:t>
            </a:r>
            <a:endParaRPr lang="en-US" altLang="zh-CN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上帝在自然界将自己显明</a:t>
            </a:r>
            <a:endParaRPr lang="id-ID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780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BA5768-FDC9-7141-995A-4C827A965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13" r="35523" b="5639"/>
          <a:stretch/>
        </p:blipFill>
        <p:spPr>
          <a:xfrm>
            <a:off x="9044325" y="1257072"/>
            <a:ext cx="2797794" cy="488478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0628579" y="-2299277"/>
            <a:ext cx="145636" cy="5144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093009" y="2702223"/>
            <a:ext cx="1800276" cy="143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3">
            <a:extLst>
              <a:ext uri="{FF2B5EF4-FFF2-40B4-BE49-F238E27FC236}">
                <a16:creationId xmlns:a16="http://schemas.microsoft.com/office/drawing/2014/main" id="{3F19A7E6-123F-844D-8700-7241E6744443}"/>
              </a:ext>
            </a:extLst>
          </p:cNvPr>
          <p:cNvSpPr/>
          <p:nvPr/>
        </p:nvSpPr>
        <p:spPr>
          <a:xfrm>
            <a:off x="8858299" y="2702223"/>
            <a:ext cx="1800276" cy="143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39FD1E4D-F42C-B14B-A169-3514073410E6}"/>
              </a:ext>
            </a:extLst>
          </p:cNvPr>
          <p:cNvSpPr/>
          <p:nvPr/>
        </p:nvSpPr>
        <p:spPr>
          <a:xfrm>
            <a:off x="400397" y="1722973"/>
            <a:ext cx="8271877" cy="512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倘若人对上帝的任何认识，是超乎他从大自然所能见到的，就必须由上帝亲自将这些事向他显明出来。这一点上帝已经做到了。他以直接而特殊的方法向人显明了自己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-----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透过圣道（圣经）对人说话。在许多个世纪中，上帝都是借着先知向人说话。最后他以人的样式亲自进入这世界，在耶稣基督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-----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上帝的儿子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-----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里面成为人，住在人中间，将上帝向人显明出来。希伯来书作者说：“上帝记载古时借着众先知，多次多方的晓谕列祖，就在这末世，借着他儿子晓谕我们。”（来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）在基督里，又借着基督，人得到上帝最完全的启示。耶稣说：“人看见了我，就是看见了父。”（约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14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9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）他又说：“没有人知道父，除了子和子所愿意指示的。”（太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11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27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）圣约翰在他的福音书也说：“从来没有人看见上帝，只有在父怀里的独生子将他表明出来。”（约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18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</a:t>
            </a:r>
          </a:p>
          <a:p>
            <a:pPr defTabSz="609585">
              <a:lnSpc>
                <a:spcPct val="150000"/>
              </a:lnSpc>
            </a:pPr>
            <a:endParaRPr lang="zh-CN" altLang="en-US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2" name="Straight Connector 7">
            <a:extLst>
              <a:ext uri="{FF2B5EF4-FFF2-40B4-BE49-F238E27FC236}">
                <a16:creationId xmlns:a16="http://schemas.microsoft.com/office/drawing/2014/main" id="{FA045B64-E349-B549-8576-5AF8E3BEA293}"/>
              </a:ext>
            </a:extLst>
          </p:cNvPr>
          <p:cNvCxnSpPr/>
          <p:nvPr/>
        </p:nvCxnSpPr>
        <p:spPr>
          <a:xfrm>
            <a:off x="544678" y="1558883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>
            <a:extLst>
              <a:ext uri="{FF2B5EF4-FFF2-40B4-BE49-F238E27FC236}">
                <a16:creationId xmlns:a16="http://schemas.microsoft.com/office/drawing/2014/main" id="{A9078001-B9A0-C743-B9A2-9DFA3D232071}"/>
              </a:ext>
            </a:extLst>
          </p:cNvPr>
          <p:cNvSpPr txBox="1">
            <a:spLocks/>
          </p:cNvSpPr>
          <p:nvPr/>
        </p:nvSpPr>
        <p:spPr>
          <a:xfrm>
            <a:off x="422757" y="378419"/>
            <a:ext cx="5710739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第四节 </a:t>
            </a:r>
            <a:endParaRPr lang="en-US" altLang="zh-CN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圣经里面上帝自己的完全启示</a:t>
            </a:r>
            <a:endParaRPr lang="id-ID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90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627E87-B727-4543-9701-BF41DBE8F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33" r="-204" b="26368"/>
          <a:stretch/>
        </p:blipFill>
        <p:spPr>
          <a:xfrm>
            <a:off x="465373" y="1652187"/>
            <a:ext cx="11201399" cy="2943534"/>
          </a:xfrm>
          <a:prstGeom prst="rect">
            <a:avLst/>
          </a:prstGeom>
        </p:spPr>
      </p:pic>
      <p:cxnSp>
        <p:nvCxnSpPr>
          <p:cNvPr id="26" name="Straight Connector 2">
            <a:extLst>
              <a:ext uri="{FF2B5EF4-FFF2-40B4-BE49-F238E27FC236}">
                <a16:creationId xmlns:a16="http://schemas.microsoft.com/office/drawing/2014/main" id="{AF002683-327E-4C8E-821B-38BB8F72D0FC}"/>
              </a:ext>
            </a:extLst>
          </p:cNvPr>
          <p:cNvCxnSpPr>
            <a:cxnSpLocks/>
          </p:cNvCxnSpPr>
          <p:nvPr/>
        </p:nvCxnSpPr>
        <p:spPr>
          <a:xfrm flipV="1">
            <a:off x="465374" y="1257072"/>
            <a:ext cx="3294804" cy="570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ubtitle 2">
            <a:extLst>
              <a:ext uri="{FF2B5EF4-FFF2-40B4-BE49-F238E27FC236}">
                <a16:creationId xmlns:a16="http://schemas.microsoft.com/office/drawing/2014/main" id="{C9E48F92-171E-45C5-AF52-6ADAE1FDF4C1}"/>
              </a:ext>
            </a:extLst>
          </p:cNvPr>
          <p:cNvSpPr txBox="1">
            <a:spLocks/>
          </p:cNvSpPr>
          <p:nvPr/>
        </p:nvSpPr>
        <p:spPr>
          <a:xfrm>
            <a:off x="340878" y="592898"/>
            <a:ext cx="9290802" cy="592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第四节 圣经里面上帝自己的完全启示</a:t>
            </a:r>
            <a:endParaRPr lang="id-ID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E3186BD6-F2B8-9642-8F2A-930E9698A19B}"/>
              </a:ext>
            </a:extLst>
          </p:cNvPr>
          <p:cNvSpPr/>
          <p:nvPr/>
        </p:nvSpPr>
        <p:spPr>
          <a:xfrm>
            <a:off x="465373" y="1652187"/>
            <a:ext cx="11093304" cy="29435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alpha val="73000"/>
                </a:schemeClr>
              </a:gs>
              <a:gs pos="48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2DCEE-9FA9-8142-89B6-0B99900F7F8C}"/>
              </a:ext>
            </a:extLst>
          </p:cNvPr>
          <p:cNvSpPr/>
          <p:nvPr/>
        </p:nvSpPr>
        <p:spPr>
          <a:xfrm>
            <a:off x="1056640" y="4985135"/>
            <a:ext cx="9875520" cy="207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2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可是现代的人怎能知道上帝藉众先知说了些什么？耶稣又表明了什么？</a:t>
            </a:r>
            <a:endParaRPr lang="en-US" altLang="zh-CN" sz="22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r>
              <a:rPr lang="zh-CN" altLang="en-US" sz="22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这一切，上帝已用白纸黑字的方式，记载新旧约圣经里面赐给了人。</a:t>
            </a:r>
          </a:p>
          <a:p>
            <a:pPr defTabSz="609585">
              <a:lnSpc>
                <a:spcPct val="150000"/>
              </a:lnSpc>
            </a:pPr>
            <a:endParaRPr lang="zh-CN" altLang="en-US" sz="22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2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30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">
            <a:extLst>
              <a:ext uri="{FF2B5EF4-FFF2-40B4-BE49-F238E27FC236}">
                <a16:creationId xmlns:a16="http://schemas.microsoft.com/office/drawing/2014/main" id="{AF002683-327E-4C8E-821B-38BB8F72D0FC}"/>
              </a:ext>
            </a:extLst>
          </p:cNvPr>
          <p:cNvCxnSpPr>
            <a:cxnSpLocks/>
          </p:cNvCxnSpPr>
          <p:nvPr/>
        </p:nvCxnSpPr>
        <p:spPr>
          <a:xfrm flipV="1">
            <a:off x="465374" y="1257072"/>
            <a:ext cx="3294804" cy="570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1DD540A-31EE-6E40-AAA1-B9C44755D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8" r="10286"/>
          <a:stretch/>
        </p:blipFill>
        <p:spPr>
          <a:xfrm>
            <a:off x="465374" y="1264159"/>
            <a:ext cx="4533345" cy="5142457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D67E6DD6-305F-5D4B-B090-FBE151356DB3}"/>
              </a:ext>
            </a:extLst>
          </p:cNvPr>
          <p:cNvSpPr/>
          <p:nvPr/>
        </p:nvSpPr>
        <p:spPr>
          <a:xfrm>
            <a:off x="5475343" y="1257072"/>
            <a:ext cx="5912961" cy="5584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说道圣经的特性就自然引起下列的问题：圣经是什么样的著作呢？是否仅为人类以人的方法，人的言语去记录一些上帝在某时期所说的话，和所做的事呢？</a:t>
            </a:r>
          </a:p>
          <a:p>
            <a:pPr defTabSz="609585">
              <a:lnSpc>
                <a:spcPct val="150000"/>
              </a:lnSpc>
            </a:pPr>
            <a:endParaRPr lang="en-US" altLang="zh-CN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很明显，圣经是用人的语言写成的。圣经的原文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-----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希腊文和希伯来文（亚兰文）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-----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是人类的语言。圣经被翻译成英文，中文的时候，所用的，仍然是人类的语言。明显地圣经各卷的作者采取他们惯用的写作方式。我们可以将保罗和约翰的风格分辨出来，因为他们各自运用自己通晓的词汇。那么，这是否表示圣经只是一本人的书，纯为人类将上帝向人显示的事的记录呢？</a:t>
            </a:r>
          </a:p>
          <a:p>
            <a:pPr defTabSz="609585">
              <a:lnSpc>
                <a:spcPct val="150000"/>
              </a:lnSpc>
            </a:pPr>
            <a:endParaRPr lang="zh-CN" altLang="en-US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5" name="Straight Connector 7">
            <a:extLst>
              <a:ext uri="{FF2B5EF4-FFF2-40B4-BE49-F238E27FC236}">
                <a16:creationId xmlns:a16="http://schemas.microsoft.com/office/drawing/2014/main" id="{91EA9B16-BF67-874E-92F1-EA05F160C583}"/>
              </a:ext>
            </a:extLst>
          </p:cNvPr>
          <p:cNvCxnSpPr/>
          <p:nvPr/>
        </p:nvCxnSpPr>
        <p:spPr>
          <a:xfrm>
            <a:off x="465374" y="1497923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D0F93389-7AF8-954B-85C2-7862094F73BF}"/>
              </a:ext>
            </a:extLst>
          </p:cNvPr>
          <p:cNvSpPr txBox="1">
            <a:spLocks/>
          </p:cNvSpPr>
          <p:nvPr/>
        </p:nvSpPr>
        <p:spPr>
          <a:xfrm>
            <a:off x="385261" y="591882"/>
            <a:ext cx="5710739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第五节 圣经的特性</a:t>
            </a:r>
            <a:endParaRPr lang="id-ID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42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8C0C8D6E-66D0-49D4-941C-A217062F6918}"/>
              </a:ext>
            </a:extLst>
          </p:cNvPr>
          <p:cNvSpPr/>
          <p:nvPr/>
        </p:nvSpPr>
        <p:spPr>
          <a:xfrm>
            <a:off x="7396481" y="5219700"/>
            <a:ext cx="4795520" cy="1638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2E34BD6-F37F-4E9B-92D3-DF5FDE3A77ED}"/>
              </a:ext>
            </a:extLst>
          </p:cNvPr>
          <p:cNvSpPr/>
          <p:nvPr/>
        </p:nvSpPr>
        <p:spPr>
          <a:xfrm>
            <a:off x="0" y="0"/>
            <a:ext cx="82731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CDD73-9840-F047-98EA-A02A0B386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481" y="0"/>
            <a:ext cx="4376585" cy="5835446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DEDD5177-67AA-3B4B-ABCA-B454E5880720}"/>
              </a:ext>
            </a:extLst>
          </p:cNvPr>
          <p:cNvSpPr/>
          <p:nvPr/>
        </p:nvSpPr>
        <p:spPr>
          <a:xfrm>
            <a:off x="1152238" y="1133693"/>
            <a:ext cx="5980082" cy="558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50000"/>
              </a:lnSpc>
            </a:pP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圣经本身怎么说呢？旧约的先知再三地说：“耶和华如此说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……”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就是说，他们将上帝的话说出来。圣保罗告诉提摩太：“圣经都是上帝所默示的。”（提后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16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）彼得说：“人被圣灵感动，说出上帝的话来。”（彼得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21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）无论是旧约或新约都这样说。其实圣保罗甚至承认，他和其他使徒所说的话，都是上帝所默示的，指明他们所说的话“不是用人的智慧所指教的言语，乃是用圣灵所指教的言语。”（林前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13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）总结来说：圣经宣称它本身就是上帝真正的话语，由圣灵感动，叫人类用人的语言写的。虽是如此，但上帝感动他们，使他们所写的每一个字都是上帝的话。这些话语所表达的每一个意念，都是上帝的意念。</a:t>
            </a:r>
          </a:p>
        </p:txBody>
      </p:sp>
      <p:cxnSp>
        <p:nvCxnSpPr>
          <p:cNvPr id="16" name="Straight Connector 7">
            <a:extLst>
              <a:ext uri="{FF2B5EF4-FFF2-40B4-BE49-F238E27FC236}">
                <a16:creationId xmlns:a16="http://schemas.microsoft.com/office/drawing/2014/main" id="{B6A22409-4310-BF42-BE70-B6DE50801679}"/>
              </a:ext>
            </a:extLst>
          </p:cNvPr>
          <p:cNvCxnSpPr>
            <a:cxnSpLocks/>
          </p:cNvCxnSpPr>
          <p:nvPr/>
        </p:nvCxnSpPr>
        <p:spPr>
          <a:xfrm>
            <a:off x="1296518" y="969603"/>
            <a:ext cx="341772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BDFE88DA-3DFB-2843-9B3F-8F51533B8D6A}"/>
              </a:ext>
            </a:extLst>
          </p:cNvPr>
          <p:cNvSpPr txBox="1">
            <a:spLocks/>
          </p:cNvSpPr>
          <p:nvPr/>
        </p:nvSpPr>
        <p:spPr>
          <a:xfrm>
            <a:off x="1174597" y="378419"/>
            <a:ext cx="5710739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第五节 圣经的特性</a:t>
            </a:r>
            <a:endParaRPr lang="id-ID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03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6163" b="9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55000"/>
                  <a:lumMod val="99000"/>
                  <a:lumOff val="1000"/>
                </a:schemeClr>
              </a:gs>
              <a:gs pos="40000">
                <a:schemeClr val="accent4">
                  <a:lumMod val="60000"/>
                  <a:lumOff val="40000"/>
                  <a:alpha val="23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`</a:t>
            </a:r>
            <a:endParaRPr lang="id-ID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93CAD4A-4BA2-514A-A835-4774023D2410}"/>
              </a:ext>
            </a:extLst>
          </p:cNvPr>
          <p:cNvSpPr/>
          <p:nvPr/>
        </p:nvSpPr>
        <p:spPr>
          <a:xfrm>
            <a:off x="0" y="426719"/>
            <a:ext cx="7355840" cy="590531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82000"/>
                </a:schemeClr>
              </a:gs>
              <a:gs pos="100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`</a:t>
            </a:r>
            <a:endParaRPr lang="id-ID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616964E4-B726-4EED-B099-11180FD25063}"/>
              </a:ext>
            </a:extLst>
          </p:cNvPr>
          <p:cNvSpPr/>
          <p:nvPr/>
        </p:nvSpPr>
        <p:spPr>
          <a:xfrm>
            <a:off x="573947" y="2122709"/>
            <a:ext cx="6619333" cy="5584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圣经所宣称的话语，能为其本身证明什么吗？人拿着支票到银行兑现，除了他自己的话证明其身份外，还要有其他证明其身份的证据，需要别人来证明他所说的属实。</a:t>
            </a:r>
          </a:p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可是，除了上帝以外，没有更高的权威可以证明上帝所说的真理。任何人，任何教会，都不可能有高于上帝的权威去证实上帝的话，只有借着上帝的道，才使人心里相信圣经所记载都是真的。耶稣说：“人若立志遵着他的旨意行，就必晓得这教训或是出于上帝，或者我凭着自己说的。”（约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7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17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</a:t>
            </a: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7" name="Straight Connector 7">
            <a:extLst>
              <a:ext uri="{FF2B5EF4-FFF2-40B4-BE49-F238E27FC236}">
                <a16:creationId xmlns:a16="http://schemas.microsoft.com/office/drawing/2014/main" id="{D108278E-2D93-41F7-B879-BDE7DAC11674}"/>
              </a:ext>
            </a:extLst>
          </p:cNvPr>
          <p:cNvCxnSpPr/>
          <p:nvPr/>
        </p:nvCxnSpPr>
        <p:spPr>
          <a:xfrm>
            <a:off x="695868" y="1889307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25451151-4B80-47B6-ADD3-35E93B44618A}"/>
              </a:ext>
            </a:extLst>
          </p:cNvPr>
          <p:cNvSpPr txBox="1">
            <a:spLocks/>
          </p:cNvSpPr>
          <p:nvPr/>
        </p:nvSpPr>
        <p:spPr>
          <a:xfrm>
            <a:off x="573947" y="708843"/>
            <a:ext cx="5182418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第六节 </a:t>
            </a:r>
            <a:endParaRPr lang="en-US" altLang="zh-CN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圣经能否为其本身作见证？</a:t>
            </a:r>
            <a:endParaRPr lang="id-ID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23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8C0C8D6E-66D0-49D4-941C-A217062F6918}"/>
              </a:ext>
            </a:extLst>
          </p:cNvPr>
          <p:cNvSpPr/>
          <p:nvPr/>
        </p:nvSpPr>
        <p:spPr>
          <a:xfrm>
            <a:off x="6920318" y="3429000"/>
            <a:ext cx="5271682" cy="3429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2E34BD6-F37F-4E9B-92D3-DF5FDE3A77ED}"/>
              </a:ext>
            </a:extLst>
          </p:cNvPr>
          <p:cNvSpPr/>
          <p:nvPr/>
        </p:nvSpPr>
        <p:spPr>
          <a:xfrm>
            <a:off x="0" y="0"/>
            <a:ext cx="82731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82371-BEE1-D241-8B15-DC3504BE9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04"/>
          <a:stretch/>
        </p:blipFill>
        <p:spPr>
          <a:xfrm>
            <a:off x="7247299" y="-10820"/>
            <a:ext cx="4495801" cy="6344985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9679C260-F85A-F446-9B5C-46DD0CD85080}"/>
              </a:ext>
            </a:extLst>
          </p:cNvPr>
          <p:cNvSpPr/>
          <p:nvPr/>
        </p:nvSpPr>
        <p:spPr>
          <a:xfrm>
            <a:off x="1183547" y="1937701"/>
            <a:ext cx="5614851" cy="465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上帝的道指出人的罪，又叫人确信自己有罪。它正确及有力地揭发人内在的本性！然后上帝对人说道他在基督里面施行的恩典。福音在人内心说话时，圣灵为人制造信心，使人信靠上帝的赦罪，产生盼望，又给予人救恩的保证。又以同样方式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-----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借着圣灵的工作制造出信心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-----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使人相信上帝的话语是真实的，正如它（圣经）本身所说的一样。这是上帝自己的方法，是圣灵的方法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『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证实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』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圣经一如其中所记载的；无需逻辑上的推理，更不需要人的鉴定。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6" name="Straight Connector 7">
            <a:extLst>
              <a:ext uri="{FF2B5EF4-FFF2-40B4-BE49-F238E27FC236}">
                <a16:creationId xmlns:a16="http://schemas.microsoft.com/office/drawing/2014/main" id="{0176DF0B-26F8-6744-B442-0E1F700C128D}"/>
              </a:ext>
            </a:extLst>
          </p:cNvPr>
          <p:cNvCxnSpPr/>
          <p:nvPr/>
        </p:nvCxnSpPr>
        <p:spPr>
          <a:xfrm>
            <a:off x="1305468" y="1704299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F37EE665-A12E-354C-BB5A-5D7F59084905}"/>
              </a:ext>
            </a:extLst>
          </p:cNvPr>
          <p:cNvSpPr txBox="1">
            <a:spLocks/>
          </p:cNvSpPr>
          <p:nvPr/>
        </p:nvSpPr>
        <p:spPr>
          <a:xfrm>
            <a:off x="1183547" y="523835"/>
            <a:ext cx="5182418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第六节 </a:t>
            </a:r>
            <a:endParaRPr lang="en-US" altLang="zh-CN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圣经能否为其本身作见证？</a:t>
            </a:r>
            <a:endParaRPr lang="id-ID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094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DAD76F6D-94BD-A34E-A1C2-54000FDE812F}"/>
              </a:ext>
            </a:extLst>
          </p:cNvPr>
          <p:cNvSpPr/>
          <p:nvPr/>
        </p:nvSpPr>
        <p:spPr>
          <a:xfrm>
            <a:off x="913582" y="1898434"/>
            <a:ext cx="6421938" cy="604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上帝所说的一切话就是真理。耶稣对天父说：“求你用真理使他们成圣；你的道就是真理。”（约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17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17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）即使对旧约里面的一个字，耶稣也指证说：“经上的话是不能废的。”（约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10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35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既然是上帝的话语，所以圣经是真实的，不欺骗的，不说谎的，及毫无错误的。它所述说的每一件事都是正确无误的。虽然它不是一本地理书，但所记载地理上的事实却是真确的。它虽然不是一本科学书籍，但所涉及科学上的问题，却没有真正的科学可以指证其中有错误。它里面记载不少历史，全部都是真实的。因为圣经不仅是人的书，它的作者乃是上帝。</a:t>
            </a: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40A19-A0DD-1943-A7C8-FB8EA07B4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3" t="17368" r="9235"/>
          <a:stretch/>
        </p:blipFill>
        <p:spPr>
          <a:xfrm>
            <a:off x="7538720" y="0"/>
            <a:ext cx="4653280" cy="685800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71F2D83B-67B7-4FDF-8A52-EF4AE94A9685}"/>
              </a:ext>
            </a:extLst>
          </p:cNvPr>
          <p:cNvSpPr/>
          <p:nvPr/>
        </p:nvSpPr>
        <p:spPr>
          <a:xfrm>
            <a:off x="4699" y="0"/>
            <a:ext cx="541908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1" name="Straight Connector 7">
            <a:extLst>
              <a:ext uri="{FF2B5EF4-FFF2-40B4-BE49-F238E27FC236}">
                <a16:creationId xmlns:a16="http://schemas.microsoft.com/office/drawing/2014/main" id="{53C06E16-FEED-304C-97B1-2D9644876043}"/>
              </a:ext>
            </a:extLst>
          </p:cNvPr>
          <p:cNvCxnSpPr/>
          <p:nvPr/>
        </p:nvCxnSpPr>
        <p:spPr>
          <a:xfrm>
            <a:off x="1035503" y="1665032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E7000566-1E5E-B54C-9D7B-19FBF4855D82}"/>
              </a:ext>
            </a:extLst>
          </p:cNvPr>
          <p:cNvSpPr txBox="1">
            <a:spLocks/>
          </p:cNvSpPr>
          <p:nvPr/>
        </p:nvSpPr>
        <p:spPr>
          <a:xfrm>
            <a:off x="913582" y="484568"/>
            <a:ext cx="5182418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第七节 </a:t>
            </a:r>
            <a:endParaRPr lang="en-US" altLang="zh-CN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圣经毫无错误</a:t>
            </a:r>
            <a:endParaRPr lang="id-ID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33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1652" t="7684" b="93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alpha val="73000"/>
                </a:schemeClr>
              </a:gs>
              <a:gs pos="48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64865F0C-F6C8-E743-A803-F41BF478DA58}"/>
              </a:ext>
            </a:extLst>
          </p:cNvPr>
          <p:cNvSpPr/>
          <p:nvPr/>
        </p:nvSpPr>
        <p:spPr>
          <a:xfrm>
            <a:off x="641169" y="2009099"/>
            <a:ext cx="5614851" cy="4661276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圣经是上帝很清楚的告示。上帝在圣经中很清楚地向人说话。诗篇作者说：“你的话是我脚前的灯，是我路上的光。”（诗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119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105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）彼得吩咐我们要留心“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……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更确的预言，如同灯照在暗处。”（彼后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19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）车灯被泥土溅污后，只能投射一点微光在前头路上。如果上帝的话是“路上的光”，那就必须是清楚的。因为，上帝的话本身若是黑暗的，又怎能在黑暗中放光呢？</a:t>
            </a: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6" name="Straight Connector 7">
            <a:extLst>
              <a:ext uri="{FF2B5EF4-FFF2-40B4-BE49-F238E27FC236}">
                <a16:creationId xmlns:a16="http://schemas.microsoft.com/office/drawing/2014/main" id="{F705E7C4-435E-C447-A839-3FAE71E021D3}"/>
              </a:ext>
            </a:extLst>
          </p:cNvPr>
          <p:cNvCxnSpPr>
            <a:cxnSpLocks/>
          </p:cNvCxnSpPr>
          <p:nvPr/>
        </p:nvCxnSpPr>
        <p:spPr>
          <a:xfrm>
            <a:off x="641169" y="2009099"/>
            <a:ext cx="5614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85CFE7BF-1852-AD4E-9D98-49BA5E86B9FA}"/>
              </a:ext>
            </a:extLst>
          </p:cNvPr>
          <p:cNvSpPr txBox="1">
            <a:spLocks/>
          </p:cNvSpPr>
          <p:nvPr/>
        </p:nvSpPr>
        <p:spPr>
          <a:xfrm>
            <a:off x="641169" y="828635"/>
            <a:ext cx="5182418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第八节 </a:t>
            </a:r>
            <a:endParaRPr lang="en-US" altLang="zh-CN" sz="3000" b="1" spc="300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圣经是清楚的</a:t>
            </a:r>
            <a:endParaRPr lang="id-ID" sz="3000" b="1" spc="300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7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2E2E7994-190C-4122-8C07-9A5B86FD47BB}"/>
              </a:ext>
            </a:extLst>
          </p:cNvPr>
          <p:cNvSpPr/>
          <p:nvPr/>
        </p:nvSpPr>
        <p:spPr>
          <a:xfrm>
            <a:off x="5486400" y="6724650"/>
            <a:ext cx="6705600" cy="1714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78807F95-A133-4607-937E-BE39A1CC77E4}"/>
              </a:ext>
            </a:extLst>
          </p:cNvPr>
          <p:cNvCxnSpPr/>
          <p:nvPr/>
        </p:nvCxnSpPr>
        <p:spPr>
          <a:xfrm>
            <a:off x="5384800" y="1945197"/>
            <a:ext cx="3645014" cy="2598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ED691AB4-AD36-492B-87A5-871B476DB5AB}"/>
              </a:ext>
            </a:extLst>
          </p:cNvPr>
          <p:cNvSpPr/>
          <p:nvPr/>
        </p:nvSpPr>
        <p:spPr>
          <a:xfrm>
            <a:off x="5341808" y="2126214"/>
            <a:ext cx="5225410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但这并不是说，圣经没有比较难明的章节，由于人缺乏知识，对某些章节就不能完全了解。圣经本身在保罗的书信中也说：“有些难明白的。”（彼得后书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16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）然而，上帝很清楚地将他的旨意、救恩的计划，与及在基督里为人类所预备的一切福气都显明出来了。圣经清晰地照亮引领我们进入永生和与上帝同在的路。</a:t>
            </a:r>
          </a:p>
          <a:p>
            <a:pPr algn="just"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FF64068-1C4F-49C8-BBB5-AC286B5B41FA}"/>
              </a:ext>
            </a:extLst>
          </p:cNvPr>
          <p:cNvSpPr/>
          <p:nvPr/>
        </p:nvSpPr>
        <p:spPr>
          <a:xfrm>
            <a:off x="0" y="2172101"/>
            <a:ext cx="3505200" cy="47053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8C9FF3-9B3E-354A-B1FD-E946E0BEF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" t="11710" r="-809"/>
          <a:stretch/>
        </p:blipFill>
        <p:spPr>
          <a:xfrm>
            <a:off x="630452" y="842620"/>
            <a:ext cx="4085670" cy="5399856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0F6157A0-FEE7-F148-92EB-7BACEA9763EA}"/>
              </a:ext>
            </a:extLst>
          </p:cNvPr>
          <p:cNvSpPr txBox="1">
            <a:spLocks/>
          </p:cNvSpPr>
          <p:nvPr/>
        </p:nvSpPr>
        <p:spPr>
          <a:xfrm>
            <a:off x="5384800" y="842620"/>
            <a:ext cx="5182418" cy="102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第八节 </a:t>
            </a:r>
            <a:endParaRPr lang="en-US" altLang="zh-CN" sz="3000" b="1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圣经是清楚的</a:t>
            </a:r>
          </a:p>
        </p:txBody>
      </p:sp>
      <p:grpSp>
        <p:nvGrpSpPr>
          <p:cNvPr id="22" name="组合 17">
            <a:extLst>
              <a:ext uri="{FF2B5EF4-FFF2-40B4-BE49-F238E27FC236}">
                <a16:creationId xmlns:a16="http://schemas.microsoft.com/office/drawing/2014/main" id="{068D08AF-B97A-AA43-AD62-0F57D9604C64}"/>
              </a:ext>
            </a:extLst>
          </p:cNvPr>
          <p:cNvGrpSpPr/>
          <p:nvPr/>
        </p:nvGrpSpPr>
        <p:grpSpPr>
          <a:xfrm>
            <a:off x="9754418" y="766564"/>
            <a:ext cx="1807130" cy="418563"/>
            <a:chOff x="753590" y="5879381"/>
            <a:chExt cx="1807130" cy="418563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DF3B2769-4447-9641-98EC-A6CB64C9311B}"/>
                </a:ext>
              </a:extLst>
            </p:cNvPr>
            <p:cNvSpPr/>
            <p:nvPr/>
          </p:nvSpPr>
          <p:spPr>
            <a:xfrm>
              <a:off x="753590" y="5879381"/>
              <a:ext cx="1807130" cy="3773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1F2BAF7C-0E28-1E44-8947-330F2D067317}"/>
                </a:ext>
              </a:extLst>
            </p:cNvPr>
            <p:cNvSpPr txBox="1">
              <a:spLocks/>
            </p:cNvSpPr>
            <p:nvPr/>
          </p:nvSpPr>
          <p:spPr>
            <a:xfrm>
              <a:off x="753590" y="5917024"/>
              <a:ext cx="1807130" cy="380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id-ID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8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4523" t="9757" r="9327" b="256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456761" y="0"/>
            <a:ext cx="7116897" cy="68580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5636273" y="624565"/>
            <a:ext cx="0" cy="62334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5556812" y="3252634"/>
            <a:ext cx="158925" cy="1589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273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556812" y="4095691"/>
            <a:ext cx="158925" cy="15892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273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556812" y="4938750"/>
            <a:ext cx="158925" cy="1589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273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556812" y="5781808"/>
            <a:ext cx="158925" cy="15892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273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525461" y="527876"/>
            <a:ext cx="2221625" cy="22216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MH_Others_1"/>
          <p:cNvSpPr txBox="1"/>
          <p:nvPr>
            <p:custDataLst>
              <p:tags r:id="rId1"/>
            </p:custDataLst>
          </p:nvPr>
        </p:nvSpPr>
        <p:spPr>
          <a:xfrm>
            <a:off x="5075442" y="624563"/>
            <a:ext cx="1434844" cy="20600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626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目</a:t>
            </a:r>
            <a:endParaRPr lang="en-US" altLang="zh-CN" sz="626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626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录</a:t>
            </a:r>
          </a:p>
        </p:txBody>
      </p:sp>
      <p:sp>
        <p:nvSpPr>
          <p:cNvPr id="14" name="MH_Others_2"/>
          <p:cNvSpPr txBox="1"/>
          <p:nvPr>
            <p:custDataLst>
              <p:tags r:id="rId2"/>
            </p:custDataLst>
          </p:nvPr>
        </p:nvSpPr>
        <p:spPr>
          <a:xfrm rot="5400000">
            <a:off x="4135991" y="1450928"/>
            <a:ext cx="2155037" cy="442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27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CONTENT</a:t>
            </a:r>
            <a:endParaRPr lang="zh-CN" altLang="en-US" sz="2273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AF49C9-0953-E54D-9A0F-E702BC09C51E}"/>
              </a:ext>
            </a:extLst>
          </p:cNvPr>
          <p:cNvGrpSpPr/>
          <p:nvPr/>
        </p:nvGrpSpPr>
        <p:grpSpPr>
          <a:xfrm>
            <a:off x="3212446" y="2932580"/>
            <a:ext cx="2580417" cy="3419619"/>
            <a:chOff x="2371950" y="3174937"/>
            <a:chExt cx="2580417" cy="3419619"/>
          </a:xfrm>
        </p:grpSpPr>
        <p:sp>
          <p:nvSpPr>
            <p:cNvPr id="4" name="文本框 25"/>
            <p:cNvSpPr txBox="1">
              <a:spLocks noChangeArrowheads="1"/>
            </p:cNvSpPr>
            <p:nvPr/>
          </p:nvSpPr>
          <p:spPr bwMode="auto">
            <a:xfrm>
              <a:off x="2371950" y="3174937"/>
              <a:ext cx="25177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01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对上帝的认识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7" name="文本框 28"/>
            <p:cNvSpPr txBox="1">
              <a:spLocks noChangeArrowheads="1"/>
            </p:cNvSpPr>
            <p:nvPr/>
          </p:nvSpPr>
          <p:spPr bwMode="auto">
            <a:xfrm>
              <a:off x="2371950" y="3615089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02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上帝的本性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9" name="文本框 30"/>
            <p:cNvSpPr txBox="1">
              <a:spLocks noChangeArrowheads="1"/>
            </p:cNvSpPr>
            <p:nvPr/>
          </p:nvSpPr>
          <p:spPr bwMode="auto">
            <a:xfrm>
              <a:off x="2371950" y="4055241"/>
              <a:ext cx="258041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03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世界之起源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1" name="文本框 32"/>
            <p:cNvSpPr txBox="1">
              <a:spLocks noChangeArrowheads="1"/>
            </p:cNvSpPr>
            <p:nvPr/>
          </p:nvSpPr>
          <p:spPr bwMode="auto">
            <a:xfrm>
              <a:off x="2371950" y="4495393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04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罪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0" name="文本框 32">
              <a:extLst>
                <a:ext uri="{FF2B5EF4-FFF2-40B4-BE49-F238E27FC236}">
                  <a16:creationId xmlns:a16="http://schemas.microsoft.com/office/drawing/2014/main" id="{7D43FD47-A6F2-0840-9005-C732E57D7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4935545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05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耶稣基督救赎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1" name="文本框 32">
              <a:extLst>
                <a:ext uri="{FF2B5EF4-FFF2-40B4-BE49-F238E27FC236}">
                  <a16:creationId xmlns:a16="http://schemas.microsoft.com/office/drawing/2014/main" id="{B1FF1550-ACEE-7E49-A099-BECB55671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5375697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06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救赎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2" name="文本框 32">
              <a:extLst>
                <a:ext uri="{FF2B5EF4-FFF2-40B4-BE49-F238E27FC236}">
                  <a16:creationId xmlns:a16="http://schemas.microsoft.com/office/drawing/2014/main" id="{6A34A6B4-EB48-E04B-9C5A-6A6A74775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5815849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07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信心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3" name="文本框 32">
              <a:extLst>
                <a:ext uri="{FF2B5EF4-FFF2-40B4-BE49-F238E27FC236}">
                  <a16:creationId xmlns:a16="http://schemas.microsoft.com/office/drawing/2014/main" id="{06912E8B-5A18-8D42-879A-CACA5A4AF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6256002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08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信心的果子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8AA833-2EF9-9A43-8214-7781D80C37E2}"/>
              </a:ext>
            </a:extLst>
          </p:cNvPr>
          <p:cNvGrpSpPr/>
          <p:nvPr/>
        </p:nvGrpSpPr>
        <p:grpSpPr>
          <a:xfrm>
            <a:off x="6285308" y="2932580"/>
            <a:ext cx="2844177" cy="3419619"/>
            <a:chOff x="2371950" y="3174937"/>
            <a:chExt cx="2844177" cy="3419619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6391448-F789-6F4A-9BFA-78C6AE3A6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3174937"/>
              <a:ext cx="25177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ja-JP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09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祷告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7" name="文本框 28">
              <a:extLst>
                <a:ext uri="{FF2B5EF4-FFF2-40B4-BE49-F238E27FC236}">
                  <a16:creationId xmlns:a16="http://schemas.microsoft.com/office/drawing/2014/main" id="{DBC347EA-9012-984D-AA5D-29C92BE90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3615089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ja-JP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10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施恩具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8" name="文本框 30">
              <a:extLst>
                <a:ext uri="{FF2B5EF4-FFF2-40B4-BE49-F238E27FC236}">
                  <a16:creationId xmlns:a16="http://schemas.microsoft.com/office/drawing/2014/main" id="{C6F19F60-1451-E040-9B24-38CD79B30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4055241"/>
              <a:ext cx="258041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ja-JP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11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洗礼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9" name="文本框 32">
              <a:extLst>
                <a:ext uri="{FF2B5EF4-FFF2-40B4-BE49-F238E27FC236}">
                  <a16:creationId xmlns:a16="http://schemas.microsoft.com/office/drawing/2014/main" id="{F9AD0583-6FF9-364B-82BC-6DDDDD5D8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4495393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ja-JP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12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圣餐礼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0" name="文本框 32">
              <a:extLst>
                <a:ext uri="{FF2B5EF4-FFF2-40B4-BE49-F238E27FC236}">
                  <a16:creationId xmlns:a16="http://schemas.microsoft.com/office/drawing/2014/main" id="{BEE804E2-6854-9F4B-A158-D40505C3A6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4935545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ja-JP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13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教会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1" name="文本框 32">
              <a:extLst>
                <a:ext uri="{FF2B5EF4-FFF2-40B4-BE49-F238E27FC236}">
                  <a16:creationId xmlns:a16="http://schemas.microsoft.com/office/drawing/2014/main" id="{CF93E6F8-BF64-2C4B-960B-C17082F28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5375697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ja-JP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14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传道职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2" name="文本框 32">
              <a:extLst>
                <a:ext uri="{FF2B5EF4-FFF2-40B4-BE49-F238E27FC236}">
                  <a16:creationId xmlns:a16="http://schemas.microsoft.com/office/drawing/2014/main" id="{CE7E52EA-0B21-2444-87A9-9BA4BD1F2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5815849"/>
              <a:ext cx="2520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ja-JP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15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教会与政府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EB5EB2A-02E0-8F41-98F2-A29F0FE08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1950" y="6256002"/>
              <a:ext cx="284417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en-US" altLang="ja-JP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16</a:t>
              </a:r>
              <a:r>
                <a:rPr lang="zh-CN" altLang="en-US" sz="2200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 </a:t>
              </a:r>
              <a:r>
                <a:rPr lang="ja-JP" altLang="en-US" sz="220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万物的结局与永恒</a:t>
              </a:r>
              <a:endParaRPr lang="zh-CN" altLang="en-US" sz="22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3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8" grpId="0" bldLvl="0" animBg="1"/>
      <p:bldP spid="10" grpId="0" bldLvl="0" animBg="1"/>
      <p:bldP spid="1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" t="12396" r="-120" b="12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384412" y="317310"/>
            <a:ext cx="11423176" cy="622337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9" name="Straight Connector 2">
            <a:extLst>
              <a:ext uri="{FF2B5EF4-FFF2-40B4-BE49-F238E27FC236}">
                <a16:creationId xmlns:a16="http://schemas.microsoft.com/office/drawing/2014/main" id="{971225C8-19FE-3D4E-AF78-266F1187D76C}"/>
              </a:ext>
            </a:extLst>
          </p:cNvPr>
          <p:cNvCxnSpPr/>
          <p:nvPr/>
        </p:nvCxnSpPr>
        <p:spPr>
          <a:xfrm>
            <a:off x="913582" y="2015707"/>
            <a:ext cx="3645014" cy="259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>
            <a:extLst>
              <a:ext uri="{FF2B5EF4-FFF2-40B4-BE49-F238E27FC236}">
                <a16:creationId xmlns:a16="http://schemas.microsoft.com/office/drawing/2014/main" id="{270AE175-6129-AE4F-A999-7DFFB73C7E03}"/>
              </a:ext>
            </a:extLst>
          </p:cNvPr>
          <p:cNvSpPr/>
          <p:nvPr/>
        </p:nvSpPr>
        <p:spPr>
          <a:xfrm>
            <a:off x="870590" y="2196724"/>
            <a:ext cx="7379792" cy="481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ts val="3640"/>
              </a:lnSpc>
              <a:spcAft>
                <a:spcPts val="600"/>
              </a:spcAft>
            </a:pPr>
            <a:r>
              <a:rPr lang="zh-CN" altLang="en-US" sz="2200" b="1" spc="-150" dirty="0">
                <a:solidFill>
                  <a:schemeClr val="bg1"/>
                </a:solidFill>
                <a:cs typeface="+mn-ea"/>
                <a:sym typeface="+mn-lt"/>
              </a:rPr>
              <a:t>上帝在自然界的启示是不完全的，与救恩无关。在圣经里面，上帝却向人类显明了人所应当知道的一切。圣经充份做到了向人类显明上帝救恩的目的。当财主在阴间要求打发拉萨路到世上去警告他的弟兄，并指示他们逃避地狱的方法时，亚伯拉罕说：“他们有摩西和先知的话，可以听从。”（路</a:t>
            </a:r>
            <a:r>
              <a:rPr lang="en-US" altLang="zh-CN" sz="2200" b="1" spc="-150" dirty="0">
                <a:solidFill>
                  <a:schemeClr val="bg1"/>
                </a:solidFill>
                <a:cs typeface="+mn-ea"/>
                <a:sym typeface="+mn-lt"/>
              </a:rPr>
              <a:t>16</a:t>
            </a:r>
            <a:r>
              <a:rPr lang="zh-CN" altLang="en-US" sz="2200" b="1" spc="-150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2200" b="1" spc="-150" dirty="0">
                <a:solidFill>
                  <a:schemeClr val="bg1"/>
                </a:solidFill>
                <a:cs typeface="+mn-ea"/>
                <a:sym typeface="+mn-lt"/>
              </a:rPr>
              <a:t>29</a:t>
            </a:r>
            <a:r>
              <a:rPr lang="zh-CN" altLang="en-US" sz="2200" b="1" spc="-150" dirty="0">
                <a:solidFill>
                  <a:schemeClr val="bg1"/>
                </a:solidFill>
                <a:cs typeface="+mn-ea"/>
                <a:sym typeface="+mn-lt"/>
              </a:rPr>
              <a:t>）那财主分辩说：“圣经是不够的，要有人从死里复活向他的弟兄说话才可。”亚伯拉罕回答说：“若不听从摩西和先知的话，就是有一个从死里复活的，他们也是不会听劝的。”（路</a:t>
            </a:r>
            <a:r>
              <a:rPr lang="en-US" altLang="zh-CN" sz="2200" b="1" spc="-150" dirty="0">
                <a:solidFill>
                  <a:schemeClr val="bg1"/>
                </a:solidFill>
                <a:cs typeface="+mn-ea"/>
                <a:sym typeface="+mn-lt"/>
              </a:rPr>
              <a:t>16</a:t>
            </a:r>
            <a:r>
              <a:rPr lang="zh-CN" altLang="en-US" sz="2200" b="1" spc="-150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2200" b="1" spc="-150" dirty="0">
                <a:solidFill>
                  <a:schemeClr val="bg1"/>
                </a:solidFill>
                <a:cs typeface="+mn-ea"/>
                <a:sym typeface="+mn-lt"/>
              </a:rPr>
              <a:t>31</a:t>
            </a:r>
            <a:r>
              <a:rPr lang="zh-CN" altLang="en-US" sz="2200" b="1" spc="-150" dirty="0">
                <a:solidFill>
                  <a:schemeClr val="bg1"/>
                </a:solidFill>
                <a:cs typeface="+mn-ea"/>
                <a:sym typeface="+mn-lt"/>
              </a:rPr>
              <a:t>）</a:t>
            </a:r>
          </a:p>
          <a:p>
            <a:pPr algn="just" defTabSz="609585">
              <a:lnSpc>
                <a:spcPts val="3640"/>
              </a:lnSpc>
              <a:spcAft>
                <a:spcPts val="600"/>
              </a:spcAft>
            </a:pPr>
            <a:endParaRPr lang="zh-CN" altLang="en-US" sz="2200" b="1" spc="-150" dirty="0">
              <a:solidFill>
                <a:schemeClr val="bg1"/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D34C1C8E-932C-5244-A370-1BDDCCCAD6AA}"/>
              </a:ext>
            </a:extLst>
          </p:cNvPr>
          <p:cNvSpPr txBox="1">
            <a:spLocks/>
          </p:cNvSpPr>
          <p:nvPr/>
        </p:nvSpPr>
        <p:spPr>
          <a:xfrm>
            <a:off x="913582" y="913130"/>
            <a:ext cx="5182418" cy="102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第九节 </a:t>
            </a:r>
            <a:endParaRPr lang="en-US" altLang="zh-CN" sz="3000" b="1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圣经是完备的</a:t>
            </a:r>
          </a:p>
        </p:txBody>
      </p:sp>
    </p:spTree>
    <p:extLst>
      <p:ext uri="{BB962C8B-B14F-4D97-AF65-F5344CB8AC3E}">
        <p14:creationId xmlns:p14="http://schemas.microsoft.com/office/powerpoint/2010/main" val="390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79C72EE3-C086-C947-9C6F-81C1C407D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99" y="1975951"/>
            <a:ext cx="7202924" cy="405395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4597399" y="1558035"/>
            <a:ext cx="7202924" cy="480716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alpha val="73000"/>
                </a:schemeClr>
              </a:gs>
              <a:gs pos="48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2" name="Straight Connector 2">
            <a:extLst>
              <a:ext uri="{FF2B5EF4-FFF2-40B4-BE49-F238E27FC236}">
                <a16:creationId xmlns:a16="http://schemas.microsoft.com/office/drawing/2014/main" id="{8C98049D-9263-D94A-BA04-061DAB8CD836}"/>
              </a:ext>
            </a:extLst>
          </p:cNvPr>
          <p:cNvCxnSpPr/>
          <p:nvPr/>
        </p:nvCxnSpPr>
        <p:spPr>
          <a:xfrm>
            <a:off x="508366" y="1930673"/>
            <a:ext cx="3645014" cy="2598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>
            <a:extLst>
              <a:ext uri="{FF2B5EF4-FFF2-40B4-BE49-F238E27FC236}">
                <a16:creationId xmlns:a16="http://schemas.microsoft.com/office/drawing/2014/main" id="{9B1DD6FA-5A71-6B46-B836-726DC924A5D5}"/>
              </a:ext>
            </a:extLst>
          </p:cNvPr>
          <p:cNvSpPr/>
          <p:nvPr/>
        </p:nvSpPr>
        <p:spPr>
          <a:xfrm>
            <a:off x="486870" y="3067653"/>
            <a:ext cx="3688006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上帝将圣经赐给人的目的，圣经本身已充份表明了。圣经也许没有解答人类好奇头脑所提出的每一个问题，但是已经将人所要知道关乎上帝的一切，并寻求救恩之道所要认识的一切，都显明了出来。</a:t>
            </a:r>
          </a:p>
          <a:p>
            <a:pPr defTabSz="609585">
              <a:lnSpc>
                <a:spcPct val="150000"/>
              </a:lnSpc>
            </a:pP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1A7885D-D25A-9C4F-BC1A-6050CDB42035}"/>
              </a:ext>
            </a:extLst>
          </p:cNvPr>
          <p:cNvSpPr txBox="1">
            <a:spLocks/>
          </p:cNvSpPr>
          <p:nvPr/>
        </p:nvSpPr>
        <p:spPr>
          <a:xfrm>
            <a:off x="508366" y="828096"/>
            <a:ext cx="5182418" cy="102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第九节 </a:t>
            </a:r>
            <a:endParaRPr lang="en-US" altLang="zh-CN" sz="3000" b="1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圣经是完备的</a:t>
            </a:r>
          </a:p>
        </p:txBody>
      </p:sp>
    </p:spTree>
    <p:extLst>
      <p:ext uri="{BB962C8B-B14F-4D97-AF65-F5344CB8AC3E}">
        <p14:creationId xmlns:p14="http://schemas.microsoft.com/office/powerpoint/2010/main" val="3404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C4A9EFE3-2ADB-4FE4-AF4E-D2A89AA25F0A}"/>
              </a:ext>
            </a:extLst>
          </p:cNvPr>
          <p:cNvSpPr/>
          <p:nvPr/>
        </p:nvSpPr>
        <p:spPr>
          <a:xfrm>
            <a:off x="8354291" y="0"/>
            <a:ext cx="3837710" cy="6858000"/>
          </a:xfrm>
          <a:prstGeom prst="rect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F70A8-C03C-774C-8EC2-4AB6A019E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/>
          <a:stretch/>
        </p:blipFill>
        <p:spPr>
          <a:xfrm>
            <a:off x="6660551" y="2404715"/>
            <a:ext cx="5531449" cy="3530711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B484D7A5-59C7-406D-84BC-79D77442173D}"/>
              </a:ext>
            </a:extLst>
          </p:cNvPr>
          <p:cNvSpPr/>
          <p:nvPr/>
        </p:nvSpPr>
        <p:spPr>
          <a:xfrm>
            <a:off x="0" y="6545943"/>
            <a:ext cx="6328228" cy="3120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83442E7-6CB5-4B20-92F4-F63F4FA3C7A5}"/>
              </a:ext>
            </a:extLst>
          </p:cNvPr>
          <p:cNvSpPr/>
          <p:nvPr/>
        </p:nvSpPr>
        <p:spPr>
          <a:xfrm>
            <a:off x="0" y="0"/>
            <a:ext cx="6328228" cy="3120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8EC297A0-EF71-BD45-9787-FED30DFB0E8C}"/>
              </a:ext>
            </a:extLst>
          </p:cNvPr>
          <p:cNvSpPr/>
          <p:nvPr/>
        </p:nvSpPr>
        <p:spPr>
          <a:xfrm>
            <a:off x="356689" y="2683537"/>
            <a:ext cx="5971539" cy="3276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人应该以敬畏的心看待圣经，因为上帝在其中说话。故此，人应当非常谨慎地查考圣经、真诚地运用圣经啊！人类的理性、科学知识、学术的研究永不可能居于圣经之上，只可用以帮助人去了解上帝话语所表达的意思。人类的理性和知识只可用作声道的仆役，绝不能作为居于圣道之上的主。</a:t>
            </a: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5" name="Straight Connector 7">
            <a:extLst>
              <a:ext uri="{FF2B5EF4-FFF2-40B4-BE49-F238E27FC236}">
                <a16:creationId xmlns:a16="http://schemas.microsoft.com/office/drawing/2014/main" id="{BEE5D513-D1ED-B94C-BD4B-CAF0FA6E716F}"/>
              </a:ext>
            </a:extLst>
          </p:cNvPr>
          <p:cNvCxnSpPr/>
          <p:nvPr/>
        </p:nvCxnSpPr>
        <p:spPr>
          <a:xfrm>
            <a:off x="478610" y="1805899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ABCA685D-8422-4643-B3AE-BC66F43926E9}"/>
              </a:ext>
            </a:extLst>
          </p:cNvPr>
          <p:cNvSpPr txBox="1">
            <a:spLocks/>
          </p:cNvSpPr>
          <p:nvPr/>
        </p:nvSpPr>
        <p:spPr>
          <a:xfrm>
            <a:off x="356689" y="625435"/>
            <a:ext cx="5182418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第十节 </a:t>
            </a:r>
            <a:endParaRPr lang="en-US" altLang="zh-CN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圣经是权威的</a:t>
            </a:r>
            <a:endParaRPr lang="id-ID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53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F1BCED-80EE-7649-9D34-874AD6732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77" r="77" b="11255"/>
          <a:stretch/>
        </p:blipFill>
        <p:spPr>
          <a:xfrm>
            <a:off x="0" y="0"/>
            <a:ext cx="12182602" cy="6858000"/>
          </a:xfrm>
          <a:prstGeom prst="rect">
            <a:avLst/>
          </a:prstGeom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12653E92-7B0B-B64C-A6A4-D5217C7E1553}"/>
              </a:ext>
            </a:extLst>
          </p:cNvPr>
          <p:cNvSpPr/>
          <p:nvPr/>
        </p:nvSpPr>
        <p:spPr>
          <a:xfrm>
            <a:off x="1" y="2655656"/>
            <a:ext cx="12192000" cy="229041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alpha val="73000"/>
                </a:schemeClr>
              </a:gs>
              <a:gs pos="48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1B8D19F-9FF4-4670-AF08-4E0149E3CBDB}"/>
              </a:ext>
            </a:extLst>
          </p:cNvPr>
          <p:cNvSpPr/>
          <p:nvPr/>
        </p:nvSpPr>
        <p:spPr>
          <a:xfrm>
            <a:off x="1216358" y="2732281"/>
            <a:ext cx="10058769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上帝确实存在，而且上帝还为自己留下见证。被造的世界就证明他的存在，使人无可推诿。尤其是上帝在圣道里面显明了自己。这圣道就是那见证了基督，而且基督也在其中说话的圣经。上帝在圣经里面向人真实、清楚、充分地启示自己是一位施行救恩的上帝。“你们考察圣经。”（约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5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39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）</a:t>
            </a: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2" name="Straight Connector 2">
            <a:extLst>
              <a:ext uri="{FF2B5EF4-FFF2-40B4-BE49-F238E27FC236}">
                <a16:creationId xmlns:a16="http://schemas.microsoft.com/office/drawing/2014/main" id="{226F2F7F-78DC-CD40-92FC-43198EC83F89}"/>
              </a:ext>
            </a:extLst>
          </p:cNvPr>
          <p:cNvCxnSpPr>
            <a:cxnSpLocks/>
          </p:cNvCxnSpPr>
          <p:nvPr/>
        </p:nvCxnSpPr>
        <p:spPr>
          <a:xfrm>
            <a:off x="1307038" y="1095452"/>
            <a:ext cx="22510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6FD3E3E5-E1A1-5649-9D93-7E6E9C2A15A8}"/>
              </a:ext>
            </a:extLst>
          </p:cNvPr>
          <p:cNvSpPr txBox="1">
            <a:spLocks/>
          </p:cNvSpPr>
          <p:nvPr/>
        </p:nvSpPr>
        <p:spPr>
          <a:xfrm>
            <a:off x="1216358" y="562957"/>
            <a:ext cx="5182418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第十节 圣经是权威的</a:t>
            </a:r>
            <a:endParaRPr lang="id-ID" sz="3000" b="1" spc="300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78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363137-BCCB-5443-8BA1-96D94BD3C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76" b="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276B4C04-3A88-4C3F-9A8F-1E98B7D3F8CA}"/>
              </a:ext>
            </a:extLst>
          </p:cNvPr>
          <p:cNvSpPr/>
          <p:nvPr/>
        </p:nvSpPr>
        <p:spPr>
          <a:xfrm>
            <a:off x="0" y="1960336"/>
            <a:ext cx="12192000" cy="2937329"/>
          </a:xfrm>
          <a:prstGeom prst="rect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 descr="e7d195523061f1c031c703ae827a41d82d848b4543d3ea7289D8E8F86A53FC6163EC8A81A8A66F8C4722339FE4B4358C18D1CC4D5B5DBA40FE7B27962A37062774402BE64D77ED352C2DED658BBCE192F2644754D97AD9E9E145B1425CCD3192E289360A1182224819FA6623AF456D279669473D5BAA88E46B25A02B6E5CBED9F852189AF1247A71">
            <a:extLst>
              <a:ext uri="{FF2B5EF4-FFF2-40B4-BE49-F238E27FC236}">
                <a16:creationId xmlns:a16="http://schemas.microsoft.com/office/drawing/2014/main" id="{782B987F-5C56-4BC3-83E2-5C90004F5E20}"/>
              </a:ext>
            </a:extLst>
          </p:cNvPr>
          <p:cNvSpPr txBox="1"/>
          <p:nvPr/>
        </p:nvSpPr>
        <p:spPr>
          <a:xfrm>
            <a:off x="2532297" y="3466123"/>
            <a:ext cx="712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ja-JP" altLang="en-US" sz="4800" b="1" spc="3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问答讨论</a:t>
            </a:r>
            <a:endParaRPr kumimoji="1"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13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35B782B7-5FD0-44D5-8AC4-97D5713B5D6B}"/>
              </a:ext>
            </a:extLst>
          </p:cNvPr>
          <p:cNvSpPr txBox="1"/>
          <p:nvPr/>
        </p:nvSpPr>
        <p:spPr>
          <a:xfrm>
            <a:off x="2925580" y="2452742"/>
            <a:ext cx="6340839" cy="86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PART.02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0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" t="6251" r="1" b="14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276B4C04-3A88-4C3F-9A8F-1E98B7D3F8CA}"/>
              </a:ext>
            </a:extLst>
          </p:cNvPr>
          <p:cNvSpPr/>
          <p:nvPr/>
        </p:nvSpPr>
        <p:spPr>
          <a:xfrm>
            <a:off x="0" y="1582649"/>
            <a:ext cx="12192000" cy="47973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37EFB59-BF2B-9F46-9938-C5535619C563}"/>
              </a:ext>
            </a:extLst>
          </p:cNvPr>
          <p:cNvSpPr/>
          <p:nvPr/>
        </p:nvSpPr>
        <p:spPr>
          <a:xfrm>
            <a:off x="797467" y="2435734"/>
            <a:ext cx="10947493" cy="3742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40"/>
              </a:lnSpc>
            </a:pPr>
            <a:r>
              <a:rPr lang="en-US" altLang="zh-CN" sz="2200" b="1" dirty="0"/>
              <a:t>A. </a:t>
            </a:r>
            <a:r>
              <a:rPr lang="zh-CN" altLang="en-US" sz="2200" b="1" dirty="0"/>
              <a:t>我们看到，人类对于神有两种类型的认知：对神的自然认知和对神的已揭示的认知。对于下面的句子，描述对神的自然认知请用</a:t>
            </a:r>
            <a:r>
              <a:rPr lang="en-US" altLang="zh-CN" sz="2200" b="1" dirty="0"/>
              <a:t>1</a:t>
            </a:r>
            <a:r>
              <a:rPr lang="zh-CN" altLang="en-US" sz="2200" b="1" dirty="0"/>
              <a:t>标出，描述对神的已揭示的认知请用</a:t>
            </a:r>
            <a:r>
              <a:rPr lang="en-US" altLang="zh-CN" sz="2200" b="1" dirty="0"/>
              <a:t>2</a:t>
            </a:r>
            <a:r>
              <a:rPr lang="zh-CN" altLang="en-US" sz="2200" b="1" dirty="0"/>
              <a:t>标出：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a </a:t>
            </a:r>
            <a:r>
              <a:rPr lang="zh-CN" altLang="en-US" sz="2200" dirty="0"/>
              <a:t>有一位神在那里，他是很有能力的。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b </a:t>
            </a:r>
            <a:r>
              <a:rPr lang="zh-CN" altLang="en-US" sz="2200" dirty="0"/>
              <a:t>唯一的真神是三位一体的神。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c </a:t>
            </a:r>
            <a:r>
              <a:rPr lang="zh-CN" altLang="en-US" sz="2200" dirty="0"/>
              <a:t>有一位神，我要为自己的行为和言语向他负责。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d </a:t>
            </a:r>
            <a:r>
              <a:rPr lang="zh-CN" altLang="en-US" sz="2200" dirty="0"/>
              <a:t>神如此的爱我，他让自己的儿子为我的罪而死。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e </a:t>
            </a:r>
            <a:r>
              <a:rPr lang="zh-CN" altLang="en-US" sz="2200" dirty="0"/>
              <a:t>神可能会对我发怒，因为我做错了事。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f </a:t>
            </a:r>
            <a:r>
              <a:rPr lang="zh-CN" altLang="en-US" sz="2200" dirty="0"/>
              <a:t>神不对我发怒，因为他已经藉着基督赦免了我所有的罪。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AE673F-0F39-B647-941F-437127DF107F}"/>
              </a:ext>
            </a:extLst>
          </p:cNvPr>
          <p:cNvCxnSpPr>
            <a:cxnSpLocks/>
          </p:cNvCxnSpPr>
          <p:nvPr/>
        </p:nvCxnSpPr>
        <p:spPr>
          <a:xfrm>
            <a:off x="839031" y="2382811"/>
            <a:ext cx="408626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35F4BC82-C8EB-8347-8029-E7C0C248A4E0}"/>
              </a:ext>
            </a:extLst>
          </p:cNvPr>
          <p:cNvSpPr txBox="1">
            <a:spLocks/>
          </p:cNvSpPr>
          <p:nvPr/>
        </p:nvSpPr>
        <p:spPr>
          <a:xfrm>
            <a:off x="797467" y="1844453"/>
            <a:ext cx="6334852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第一章 对上帝</a:t>
            </a:r>
            <a:r>
              <a:rPr lang="ja-JP" altLang="en-US" sz="3000" b="1" spc="30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的</a:t>
            </a:r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认识</a:t>
            </a:r>
            <a:endParaRPr lang="id-ID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794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" y="0"/>
            <a:ext cx="12185056" cy="6858000"/>
          </a:xfrm>
          <a:prstGeom prst="rect">
            <a:avLst/>
          </a:prstGeom>
        </p:spPr>
      </p:pic>
      <p:sp>
        <p:nvSpPr>
          <p:cNvPr id="6" name="矩形 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276B4C04-3A88-4C3F-9A8F-1E98B7D3F8CA}"/>
              </a:ext>
            </a:extLst>
          </p:cNvPr>
          <p:cNvSpPr/>
          <p:nvPr/>
        </p:nvSpPr>
        <p:spPr>
          <a:xfrm>
            <a:off x="0" y="1960336"/>
            <a:ext cx="12192000" cy="3671537"/>
          </a:xfrm>
          <a:prstGeom prst="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B2479-400A-454F-8F03-B348EC2613E5}"/>
              </a:ext>
            </a:extLst>
          </p:cNvPr>
          <p:cNvSpPr/>
          <p:nvPr/>
        </p:nvSpPr>
        <p:spPr>
          <a:xfrm>
            <a:off x="1059873" y="2397949"/>
            <a:ext cx="9892145" cy="2819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40"/>
              </a:lnSpc>
            </a:pPr>
            <a:r>
              <a:rPr lang="en-US" altLang="zh-CN" sz="2200" b="1" dirty="0"/>
              <a:t>B. </a:t>
            </a:r>
            <a:r>
              <a:rPr lang="zh-CN" altLang="en-US" sz="2200" b="1" dirty="0"/>
              <a:t>尽管人们生来就有对神的自然认知，尽管圣经里含有对神的已揭示的认知，但是仍有一些人否认神的存在，我们称他们是无神论者。为什么一个无神论者会否认神的存在呢？</a:t>
            </a:r>
            <a:r>
              <a:rPr lang="zh-CN" altLang="en-US" sz="2200" dirty="0"/>
              <a:t>（选出所有正确说法）：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a </a:t>
            </a:r>
            <a:r>
              <a:rPr lang="zh-CN" altLang="en-US" sz="2200" dirty="0"/>
              <a:t>因为他遵从自己理性的引导。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b </a:t>
            </a:r>
            <a:r>
              <a:rPr lang="zh-CN" altLang="en-US" sz="2200" dirty="0"/>
              <a:t>因为他没有办法知道是否有一位神。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c </a:t>
            </a:r>
            <a:r>
              <a:rPr lang="zh-CN" altLang="en-US" sz="2200" dirty="0"/>
              <a:t>因为他希望没有神存在。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610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" t="12396" r="-120" b="12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0" y="810491"/>
            <a:ext cx="12192000" cy="5320145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1EC54E-929F-9147-AAFB-EDE34E8075F5}"/>
              </a:ext>
            </a:extLst>
          </p:cNvPr>
          <p:cNvSpPr/>
          <p:nvPr/>
        </p:nvSpPr>
        <p:spPr>
          <a:xfrm>
            <a:off x="1291480" y="1062243"/>
            <a:ext cx="58304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>
                <a:solidFill>
                  <a:schemeClr val="bg1"/>
                </a:solidFill>
              </a:rPr>
              <a:t>C. </a:t>
            </a:r>
            <a:r>
              <a:rPr lang="zh-CN" altLang="en-US" sz="2200" b="1" dirty="0">
                <a:solidFill>
                  <a:schemeClr val="bg1"/>
                </a:solidFill>
              </a:rPr>
              <a:t>将下列关于圣经的互相匹配的事实进行连线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818B6DA-DC2B-DC41-93D9-5F7071A15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178228"/>
              </p:ext>
            </p:extLst>
          </p:nvPr>
        </p:nvGraphicFramePr>
        <p:xfrm>
          <a:off x="1436953" y="1911927"/>
          <a:ext cx="8517538" cy="3739074"/>
        </p:xfrm>
        <a:graphic>
          <a:graphicData uri="http://schemas.openxmlformats.org/drawingml/2006/table">
            <a:tbl>
              <a:tblPr firstRow="1" firstCol="1" bandRow="1"/>
              <a:tblGrid>
                <a:gridCol w="4132575">
                  <a:extLst>
                    <a:ext uri="{9D8B030D-6E8A-4147-A177-3AD203B41FA5}">
                      <a16:colId xmlns:a16="http://schemas.microsoft.com/office/drawing/2014/main" val="1304073598"/>
                    </a:ext>
                  </a:extLst>
                </a:gridCol>
                <a:gridCol w="4384963">
                  <a:extLst>
                    <a:ext uri="{9D8B030D-6E8A-4147-A177-3AD203B41FA5}">
                      <a16:colId xmlns:a16="http://schemas.microsoft.com/office/drawing/2014/main" val="2162983656"/>
                    </a:ext>
                  </a:extLst>
                </a:gridCol>
              </a:tblGrid>
              <a:tr h="351859"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a 39</a:t>
                      </a:r>
                      <a:endParaRPr lang="zh-CN" sz="22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新约中的保罗书信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893313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b 27</a:t>
                      </a:r>
                      <a:endParaRPr lang="zh-CN" sz="2200" b="1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旧约书卷的数目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655735"/>
                  </a:ext>
                </a:extLst>
              </a:tr>
              <a:tr h="413662"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zh-CN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希伯来语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zh-CN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基督和我们得救的“好消息”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382536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希腊语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zh-CN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神“吹气”的动作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932121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主后</a:t>
                      </a: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40-100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旧约圣经的写作时间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127630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主前</a:t>
                      </a: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1500-400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新约圣经的写作时间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769392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g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书信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旧约圣经的写作语言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969840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h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福音书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新约圣经的写作语言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465846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zh-CN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启示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zh-CN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新约书卷的数目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950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1652" t="7684" b="93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alpha val="73000"/>
                </a:schemeClr>
              </a:gs>
              <a:gs pos="48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矩形 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D74A6A26-7375-A148-B9CF-8598077104AF}"/>
              </a:ext>
            </a:extLst>
          </p:cNvPr>
          <p:cNvSpPr/>
          <p:nvPr/>
        </p:nvSpPr>
        <p:spPr>
          <a:xfrm>
            <a:off x="0" y="1557686"/>
            <a:ext cx="12192000" cy="4074187"/>
          </a:xfrm>
          <a:prstGeom prst="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27559-2F34-5644-85AF-02666B8B8039}"/>
              </a:ext>
            </a:extLst>
          </p:cNvPr>
          <p:cNvSpPr/>
          <p:nvPr/>
        </p:nvSpPr>
        <p:spPr>
          <a:xfrm>
            <a:off x="1088280" y="2014886"/>
            <a:ext cx="10265520" cy="3280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40"/>
              </a:lnSpc>
            </a:pPr>
            <a:r>
              <a:rPr lang="en-US" altLang="zh-CN" sz="2200" b="1" dirty="0"/>
              <a:t>D. </a:t>
            </a:r>
            <a:r>
              <a:rPr lang="zh-CN" altLang="en-US" sz="2200" b="1" dirty="0"/>
              <a:t>圣经的文字是由人记录下来的，那么我们如何知道圣经就是神的真实的话语呢？（选出所有正确的答案）</a:t>
            </a:r>
          </a:p>
          <a:p>
            <a:pPr>
              <a:lnSpc>
                <a:spcPts val="3640"/>
              </a:lnSpc>
            </a:pPr>
            <a:r>
              <a:rPr lang="zh-CN" altLang="en-US" sz="2200" b="1" dirty="0"/>
              <a:t>    </a:t>
            </a:r>
            <a:r>
              <a:rPr lang="en-US" altLang="zh-CN" sz="2200" dirty="0"/>
              <a:t>a </a:t>
            </a:r>
            <a:r>
              <a:rPr lang="zh-CN" altLang="en-US" sz="2200" dirty="0"/>
              <a:t>圣经告诉我们关于神的信息。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b </a:t>
            </a:r>
            <a:r>
              <a:rPr lang="zh-CN" altLang="en-US" sz="2200" dirty="0"/>
              <a:t>这是多年以来那些伟大的圣经学者的意见。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c </a:t>
            </a:r>
            <a:r>
              <a:rPr lang="zh-CN" altLang="en-US" sz="2200" dirty="0"/>
              <a:t>圣经的记载出奇的精确，有很多详细的预言都精确的实现了。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d </a:t>
            </a:r>
            <a:r>
              <a:rPr lang="zh-CN" altLang="en-US" sz="2200" dirty="0"/>
              <a:t>圣经宣告了神的信息，这信息与每个人心里关于神和得救方式的想法是相反的。</a:t>
            </a:r>
          </a:p>
          <a:p>
            <a:pPr>
              <a:lnSpc>
                <a:spcPts val="3640"/>
              </a:lnSpc>
            </a:pPr>
            <a:r>
              <a:rPr lang="zh-CN" altLang="en-US" sz="2200" dirty="0"/>
              <a:t>    </a:t>
            </a:r>
            <a:r>
              <a:rPr lang="en-US" altLang="zh-CN" sz="2200" dirty="0"/>
              <a:t>e </a:t>
            </a:r>
            <a:r>
              <a:rPr lang="zh-CN" altLang="en-US" sz="2200" dirty="0"/>
              <a:t>我们藉着信心、藉着圣经的内部证据，相信圣经就是神真实的话语。</a:t>
            </a:r>
          </a:p>
        </p:txBody>
      </p:sp>
    </p:spTree>
    <p:extLst>
      <p:ext uri="{BB962C8B-B14F-4D97-AF65-F5344CB8AC3E}">
        <p14:creationId xmlns:p14="http://schemas.microsoft.com/office/powerpoint/2010/main" val="40147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" t="6251" r="1" b="14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276B4C04-3A88-4C3F-9A8F-1E98B7D3F8CA}"/>
              </a:ext>
            </a:extLst>
          </p:cNvPr>
          <p:cNvSpPr/>
          <p:nvPr/>
        </p:nvSpPr>
        <p:spPr>
          <a:xfrm>
            <a:off x="0" y="1879601"/>
            <a:ext cx="12192000" cy="360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37EFB59-BF2B-9F46-9938-C5535619C563}"/>
              </a:ext>
            </a:extLst>
          </p:cNvPr>
          <p:cNvSpPr/>
          <p:nvPr/>
        </p:nvSpPr>
        <p:spPr>
          <a:xfrm>
            <a:off x="797467" y="2435734"/>
            <a:ext cx="109474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E. </a:t>
            </a:r>
            <a:r>
              <a:rPr lang="zh-CN" altLang="en-US" sz="2400" b="1" dirty="0"/>
              <a:t>圣经是神所启示的话语，但是一些人（甚至是一些牧师）错误的声称，圣经只是包括了神的话语，他们这样说的真正意思是什么呢？</a:t>
            </a:r>
            <a:endParaRPr lang="en-US" altLang="zh-CN" sz="2400" b="1" dirty="0"/>
          </a:p>
          <a:p>
            <a:endParaRPr lang="zh-CN" altLang="en-US" sz="2400" b="1" dirty="0"/>
          </a:p>
          <a:p>
            <a:r>
              <a:rPr lang="zh-CN" altLang="en-US" sz="2400" dirty="0"/>
              <a:t>    </a:t>
            </a:r>
            <a:r>
              <a:rPr lang="en-US" altLang="zh-CN" sz="2400" dirty="0"/>
              <a:t>a </a:t>
            </a:r>
            <a:r>
              <a:rPr lang="zh-CN" altLang="en-US" sz="2400" dirty="0"/>
              <a:t>圣经中除了真理之外不包括其他任何信息。</a:t>
            </a:r>
          </a:p>
          <a:p>
            <a:r>
              <a:rPr lang="zh-CN" altLang="en-US" sz="2400" dirty="0"/>
              <a:t>    </a:t>
            </a:r>
            <a:r>
              <a:rPr lang="en-US" altLang="zh-CN" sz="2400" dirty="0"/>
              <a:t>b </a:t>
            </a:r>
            <a:r>
              <a:rPr lang="zh-CN" altLang="en-US" sz="2400" dirty="0"/>
              <a:t>圣经在许多神话传说、夸大的故事和奇谈怪论中包括了一个真理的核心。</a:t>
            </a:r>
          </a:p>
          <a:p>
            <a:r>
              <a:rPr lang="zh-CN" altLang="en-US" sz="2400" dirty="0"/>
              <a:t>    </a:t>
            </a:r>
            <a:r>
              <a:rPr lang="en-US" altLang="zh-CN" sz="2400" dirty="0"/>
              <a:t>c </a:t>
            </a:r>
            <a:r>
              <a:rPr lang="zh-CN" altLang="en-US" sz="2400" dirty="0"/>
              <a:t>圣经中包括了神学真理，只有那些有经验的圣经学者才能分辨。</a:t>
            </a:r>
          </a:p>
          <a:p>
            <a:r>
              <a:rPr lang="zh-CN" altLang="en-US" sz="2400" dirty="0"/>
              <a:t>    </a:t>
            </a:r>
            <a:r>
              <a:rPr lang="en-US" altLang="zh-CN" sz="2400" dirty="0"/>
              <a:t>d </a:t>
            </a:r>
            <a:r>
              <a:rPr lang="zh-CN" altLang="en-US" sz="2400" dirty="0"/>
              <a:t>人们从很多神圣的书籍中学习关于神的信息，圣经是其中一本。</a:t>
            </a:r>
          </a:p>
        </p:txBody>
      </p:sp>
    </p:spTree>
    <p:extLst>
      <p:ext uri="{BB962C8B-B14F-4D97-AF65-F5344CB8AC3E}">
        <p14:creationId xmlns:p14="http://schemas.microsoft.com/office/powerpoint/2010/main" val="34832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7">
            <a:extLst>
              <a:ext uri="{FF2B5EF4-FFF2-40B4-BE49-F238E27FC236}">
                <a16:creationId xmlns:a16="http://schemas.microsoft.com/office/drawing/2014/main" id="{BAE1957C-6FA9-654B-8667-A048E47CB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" t="7310" r="1784" b="10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276B4C04-3A88-4C3F-9A8F-1E98B7D3F8CA}"/>
              </a:ext>
            </a:extLst>
          </p:cNvPr>
          <p:cNvSpPr/>
          <p:nvPr/>
        </p:nvSpPr>
        <p:spPr>
          <a:xfrm>
            <a:off x="0" y="1960336"/>
            <a:ext cx="12192000" cy="2937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 descr="e7d195523061f1c031c703ae827a41d82d848b4543d3ea7289D8E8F86A53FC6163EC8A81A8A66F8C4722339FE4B4358C18D1CC4D5B5DBA40FE7B27962A37062774402BE64D77ED352C2DED658BBCE192F2644754D97AD9E9E145B1425CCD3192E289360A1182224819FA6623AF456D279669473D5BAA88E46B25A02B6E5CBED9F852189AF1247A71">
            <a:extLst>
              <a:ext uri="{FF2B5EF4-FFF2-40B4-BE49-F238E27FC236}">
                <a16:creationId xmlns:a16="http://schemas.microsoft.com/office/drawing/2014/main" id="{782B987F-5C56-4BC3-83E2-5C90004F5E20}"/>
              </a:ext>
            </a:extLst>
          </p:cNvPr>
          <p:cNvSpPr txBox="1"/>
          <p:nvPr/>
        </p:nvSpPr>
        <p:spPr>
          <a:xfrm>
            <a:off x="2532297" y="3545600"/>
            <a:ext cx="712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ja-JP" altLang="en-US" sz="48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第一章</a:t>
            </a:r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</a:t>
            </a:r>
            <a:r>
              <a:rPr lang="ja-JP" altLang="en-US" sz="4800" b="1" spc="3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对上帝的认识</a:t>
            </a:r>
            <a:endParaRPr kumimoji="1"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13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35B782B7-5FD0-44D5-8AC4-97D5713B5D6B}"/>
              </a:ext>
            </a:extLst>
          </p:cNvPr>
          <p:cNvSpPr txBox="1"/>
          <p:nvPr/>
        </p:nvSpPr>
        <p:spPr>
          <a:xfrm>
            <a:off x="2925580" y="2452742"/>
            <a:ext cx="6340839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PART.01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33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" t="12396" r="-120" b="12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0" y="1537856"/>
            <a:ext cx="12192000" cy="4314372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1EC54E-929F-9147-AAFB-EDE34E8075F5}"/>
              </a:ext>
            </a:extLst>
          </p:cNvPr>
          <p:cNvSpPr/>
          <p:nvPr/>
        </p:nvSpPr>
        <p:spPr>
          <a:xfrm>
            <a:off x="1113680" y="1697243"/>
            <a:ext cx="10540065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F. </a:t>
            </a:r>
            <a:r>
              <a:rPr lang="zh-CN" altLang="en-US" sz="2400" b="1" dirty="0">
                <a:solidFill>
                  <a:schemeClr val="bg1"/>
                </a:solidFill>
              </a:rPr>
              <a:t>判断对错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endParaRPr lang="zh-CN" altLang="en-US" sz="2400" b="1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    </a:t>
            </a:r>
            <a:r>
              <a:rPr lang="en-US" altLang="zh-CN" sz="2400" dirty="0">
                <a:solidFill>
                  <a:schemeClr val="bg1"/>
                </a:solidFill>
              </a:rPr>
              <a:t>a </a:t>
            </a:r>
            <a:r>
              <a:rPr lang="zh-CN" altLang="en-US" sz="2400" dirty="0">
                <a:solidFill>
                  <a:schemeClr val="bg1"/>
                </a:solidFill>
              </a:rPr>
              <a:t>圣经里没有任何矛盾之处。</a:t>
            </a:r>
          </a:p>
          <a:p>
            <a:r>
              <a:rPr lang="zh-CN" altLang="en-US" sz="2400" dirty="0">
                <a:solidFill>
                  <a:schemeClr val="bg1"/>
                </a:solidFill>
              </a:rPr>
              <a:t>    </a:t>
            </a:r>
            <a:r>
              <a:rPr lang="en-US" altLang="zh-CN" sz="2400" dirty="0">
                <a:solidFill>
                  <a:schemeClr val="bg1"/>
                </a:solidFill>
              </a:rPr>
              <a:t>b </a:t>
            </a:r>
            <a:r>
              <a:rPr lang="zh-CN" altLang="en-US" sz="2400" dirty="0">
                <a:solidFill>
                  <a:schemeClr val="bg1"/>
                </a:solidFill>
              </a:rPr>
              <a:t>我们不可能明白圣经，除非有人向我们解释。</a:t>
            </a:r>
          </a:p>
          <a:p>
            <a:r>
              <a:rPr lang="zh-CN" altLang="en-US" sz="2400" dirty="0">
                <a:solidFill>
                  <a:schemeClr val="bg1"/>
                </a:solidFill>
              </a:rPr>
              <a:t>    </a:t>
            </a:r>
            <a:r>
              <a:rPr lang="en-US" altLang="zh-CN" sz="2400" dirty="0">
                <a:solidFill>
                  <a:schemeClr val="bg1"/>
                </a:solidFill>
              </a:rPr>
              <a:t>c </a:t>
            </a:r>
            <a:r>
              <a:rPr lang="zh-CN" altLang="en-US" sz="2400" dirty="0">
                <a:solidFill>
                  <a:schemeClr val="bg1"/>
                </a:solidFill>
              </a:rPr>
              <a:t>我们只需要接受那些符合我们理性的圣经教导就行了。</a:t>
            </a:r>
          </a:p>
          <a:p>
            <a:r>
              <a:rPr lang="zh-CN" altLang="en-US" sz="2400" dirty="0">
                <a:solidFill>
                  <a:schemeClr val="bg1"/>
                </a:solidFill>
              </a:rPr>
              <a:t>    </a:t>
            </a:r>
          </a:p>
          <a:p>
            <a:r>
              <a:rPr lang="en-US" altLang="zh-CN" sz="2400" b="1" dirty="0">
                <a:solidFill>
                  <a:schemeClr val="bg1"/>
                </a:solidFill>
              </a:rPr>
              <a:t>G. </a:t>
            </a:r>
            <a:r>
              <a:rPr lang="zh-CN" altLang="en-US" sz="2400" b="1" dirty="0">
                <a:solidFill>
                  <a:schemeClr val="bg1"/>
                </a:solidFill>
              </a:rPr>
              <a:t>圣经的主要目的是什么？下面说法哪个是正确的：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endParaRPr lang="zh-CN" altLang="en-US" sz="2400" b="1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    </a:t>
            </a:r>
            <a:r>
              <a:rPr lang="en-US" altLang="zh-CN" sz="2400" dirty="0">
                <a:solidFill>
                  <a:schemeClr val="bg1"/>
                </a:solidFill>
              </a:rPr>
              <a:t>a </a:t>
            </a:r>
            <a:r>
              <a:rPr lang="zh-CN" altLang="en-US" sz="2400" dirty="0">
                <a:solidFill>
                  <a:schemeClr val="bg1"/>
                </a:solidFill>
              </a:rPr>
              <a:t>向我们说明，为了进天国我们需要做什么。</a:t>
            </a:r>
          </a:p>
          <a:p>
            <a:r>
              <a:rPr lang="zh-CN" altLang="en-US" sz="2400" dirty="0">
                <a:solidFill>
                  <a:schemeClr val="bg1"/>
                </a:solidFill>
              </a:rPr>
              <a:t>    </a:t>
            </a:r>
            <a:r>
              <a:rPr lang="en-US" altLang="zh-CN" sz="2400" dirty="0">
                <a:solidFill>
                  <a:schemeClr val="bg1"/>
                </a:solidFill>
              </a:rPr>
              <a:t>b </a:t>
            </a:r>
            <a:r>
              <a:rPr lang="zh-CN" altLang="en-US" sz="2400" dirty="0">
                <a:solidFill>
                  <a:schemeClr val="bg1"/>
                </a:solidFill>
              </a:rPr>
              <a:t>向我们说明，为了我们和我们的得救，神已经做了什么和他正在做什么。</a:t>
            </a:r>
          </a:p>
          <a:p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1652" t="7684" b="93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alpha val="73000"/>
                </a:schemeClr>
              </a:gs>
              <a:gs pos="48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3403157-2CFA-4F80-A36A-D37723C2D023}"/>
              </a:ext>
            </a:extLst>
          </p:cNvPr>
          <p:cNvSpPr txBox="1">
            <a:spLocks/>
          </p:cNvSpPr>
          <p:nvPr/>
        </p:nvSpPr>
        <p:spPr>
          <a:xfrm>
            <a:off x="608041" y="4111028"/>
            <a:ext cx="4178447" cy="54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Thank You</a:t>
            </a:r>
          </a:p>
        </p:txBody>
      </p: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00A7EAE8-2D9F-406D-89B8-1E04B2329029}"/>
              </a:ext>
            </a:extLst>
          </p:cNvPr>
          <p:cNvCxnSpPr/>
          <p:nvPr/>
        </p:nvCxnSpPr>
        <p:spPr>
          <a:xfrm>
            <a:off x="742910" y="4873780"/>
            <a:ext cx="19061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603766DB-911B-4AD6-A495-FF869C9F96CF}"/>
              </a:ext>
            </a:extLst>
          </p:cNvPr>
          <p:cNvSpPr txBox="1">
            <a:spLocks/>
          </p:cNvSpPr>
          <p:nvPr/>
        </p:nvSpPr>
        <p:spPr>
          <a:xfrm>
            <a:off x="608041" y="5067764"/>
            <a:ext cx="4979534" cy="798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defRPr/>
            </a:pPr>
            <a:r>
              <a:rPr lang="ja-JP" altLang="en-US" sz="8000" spc="600">
                <a:solidFill>
                  <a:schemeClr val="bg1"/>
                </a:solidFill>
                <a:latin typeface="MF LiHei (Noncommercial)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本章结束</a:t>
            </a:r>
            <a:endParaRPr kumimoji="0" lang="id-ID" sz="8000" b="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F LiHei (Noncommercial)" pitchFamily="2" charset="-122"/>
              <a:ea typeface="MF LiHei (Noncommercial)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16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" y="0"/>
            <a:ext cx="12185056" cy="6858000"/>
          </a:xfrm>
          <a:prstGeom prst="rect">
            <a:avLst/>
          </a:prstGeom>
        </p:spPr>
      </p:pic>
      <p:sp>
        <p:nvSpPr>
          <p:cNvPr id="6" name="矩形 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276B4C04-3A88-4C3F-9A8F-1E98B7D3F8CA}"/>
              </a:ext>
            </a:extLst>
          </p:cNvPr>
          <p:cNvSpPr/>
          <p:nvPr/>
        </p:nvSpPr>
        <p:spPr>
          <a:xfrm>
            <a:off x="0" y="1960336"/>
            <a:ext cx="12192000" cy="2937329"/>
          </a:xfrm>
          <a:prstGeom prst="rect">
            <a:avLst/>
          </a:prstGeom>
          <a:solidFill>
            <a:schemeClr val="accent4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 descr="e7d195523061f1c031c703ae827a41d82d848b4543d3ea7289D8E8F86A53FC6163EC8A81A8A66F8C4722339FE4B4358C18D1CC4D5B5DBA40FE7B27962A37062774402BE64D77ED352C2DED658BBCE192F2644754D97AD9E9E145B1425CCD3192E289360A1182224819FA6623AF456D279669473D5BAA88E46B25A02B6E5CBED9F852189AF1247A71">
            <a:extLst>
              <a:ext uri="{FF2B5EF4-FFF2-40B4-BE49-F238E27FC236}">
                <a16:creationId xmlns:a16="http://schemas.microsoft.com/office/drawing/2014/main" id="{782B987F-5C56-4BC3-83E2-5C90004F5E20}"/>
              </a:ext>
            </a:extLst>
          </p:cNvPr>
          <p:cNvSpPr txBox="1"/>
          <p:nvPr/>
        </p:nvSpPr>
        <p:spPr>
          <a:xfrm>
            <a:off x="2532298" y="3136673"/>
            <a:ext cx="712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id-ID" altLang="zh-CN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THE BES</a:t>
            </a:r>
            <a:r>
              <a:rPr lang="en-US" altLang="zh-CN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</a:t>
            </a:r>
            <a:r>
              <a:rPr lang="id-ID" altLang="zh-CN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SLIDE</a:t>
            </a:r>
            <a:endParaRPr kumimoji="1"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 descr="e7d195523061f1c031c703ae827a41d82d848b4543d3ea7289D8E8F86A53FC6163EC8A81A8A66F8C4722339FE4B4358C18D1CC4D5B5DBA40FE7B27962A37062774402BE64D77ED352C2DED658BBCE192F2644754D97AD9E9E145B1425CCD3192E289360A1182224819FA6623AF456D279669473D5BAA88E46B25A02B6E5CBED9F852189AF1247A71">
            <a:extLst>
              <a:ext uri="{FF2B5EF4-FFF2-40B4-BE49-F238E27FC236}">
                <a16:creationId xmlns:a16="http://schemas.microsoft.com/office/drawing/2014/main" id="{60C5D52B-1F5A-4816-B277-A6697EDEFC6B}"/>
              </a:ext>
            </a:extLst>
          </p:cNvPr>
          <p:cNvSpPr txBox="1"/>
          <p:nvPr/>
        </p:nvSpPr>
        <p:spPr>
          <a:xfrm>
            <a:off x="3741979" y="3967670"/>
            <a:ext cx="470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请将您的内容打在这里，或者通过复制您的文本后，在此框中选择粘贴，并选择只保留文字，且尽可能精简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14" name="文本框 13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35B782B7-5FD0-44D5-8AC4-97D5713B5D6B}"/>
              </a:ext>
            </a:extLst>
          </p:cNvPr>
          <p:cNvSpPr txBox="1"/>
          <p:nvPr/>
        </p:nvSpPr>
        <p:spPr>
          <a:xfrm>
            <a:off x="2925580" y="2452742"/>
            <a:ext cx="6340839" cy="86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PART.02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46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" t="6251" r="1" b="14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276B4C04-3A88-4C3F-9A8F-1E98B7D3F8CA}"/>
              </a:ext>
            </a:extLst>
          </p:cNvPr>
          <p:cNvSpPr/>
          <p:nvPr/>
        </p:nvSpPr>
        <p:spPr>
          <a:xfrm>
            <a:off x="0" y="1960336"/>
            <a:ext cx="12192000" cy="2937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 descr="e7d195523061f1c031c703ae827a41d82d848b4543d3ea7289D8E8F86A53FC6163EC8A81A8A66F8C4722339FE4B4358C18D1CC4D5B5DBA40FE7B27962A37062774402BE64D77ED352C2DED658BBCE192F2644754D97AD9E9E145B1425CCD3192E289360A1182224819FA6623AF456D279669473D5BAA88E46B25A02B6E5CBED9F852189AF1247A71">
            <a:extLst>
              <a:ext uri="{FF2B5EF4-FFF2-40B4-BE49-F238E27FC236}">
                <a16:creationId xmlns:a16="http://schemas.microsoft.com/office/drawing/2014/main" id="{782B987F-5C56-4BC3-83E2-5C90004F5E20}"/>
              </a:ext>
            </a:extLst>
          </p:cNvPr>
          <p:cNvSpPr txBox="1"/>
          <p:nvPr/>
        </p:nvSpPr>
        <p:spPr>
          <a:xfrm>
            <a:off x="2532298" y="3136673"/>
            <a:ext cx="712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id-ID" altLang="zh-CN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THE BES</a:t>
            </a:r>
            <a:r>
              <a:rPr lang="en-US" altLang="zh-CN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</a:t>
            </a:r>
            <a:r>
              <a:rPr lang="id-ID" altLang="zh-CN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SLIDE</a:t>
            </a:r>
            <a:endParaRPr kumimoji="1"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 descr="e7d195523061f1c031c703ae827a41d82d848b4543d3ea7289D8E8F86A53FC6163EC8A81A8A66F8C4722339FE4B4358C18D1CC4D5B5DBA40FE7B27962A37062774402BE64D77ED352C2DED658BBCE192F2644754D97AD9E9E145B1425CCD3192E289360A1182224819FA6623AF456D279669473D5BAA88E46B25A02B6E5CBED9F852189AF1247A71">
            <a:extLst>
              <a:ext uri="{FF2B5EF4-FFF2-40B4-BE49-F238E27FC236}">
                <a16:creationId xmlns:a16="http://schemas.microsoft.com/office/drawing/2014/main" id="{60C5D52B-1F5A-4816-B277-A6697EDEFC6B}"/>
              </a:ext>
            </a:extLst>
          </p:cNvPr>
          <p:cNvSpPr txBox="1"/>
          <p:nvPr/>
        </p:nvSpPr>
        <p:spPr>
          <a:xfrm>
            <a:off x="3741979" y="3967670"/>
            <a:ext cx="470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请将您的内容打在这里，或者通过复制您的文本后，在此框中选择粘贴，并选择只保留文字，且尽可能精简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14" name="文本框 13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35B782B7-5FD0-44D5-8AC4-97D5713B5D6B}"/>
              </a:ext>
            </a:extLst>
          </p:cNvPr>
          <p:cNvSpPr txBox="1"/>
          <p:nvPr/>
        </p:nvSpPr>
        <p:spPr>
          <a:xfrm>
            <a:off x="2925580" y="2452742"/>
            <a:ext cx="6340839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PART.02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229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" t="12396" r="-120" b="12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384412" y="317310"/>
            <a:ext cx="11423176" cy="622337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alpha val="73000"/>
                </a:schemeClr>
              </a:gs>
              <a:gs pos="48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ACD943F-A7E3-4084-9975-343B2FE6AAE0}"/>
              </a:ext>
            </a:extLst>
          </p:cNvPr>
          <p:cNvSpPr/>
          <p:nvPr/>
        </p:nvSpPr>
        <p:spPr>
          <a:xfrm>
            <a:off x="830576" y="4998118"/>
            <a:ext cx="202907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请将您的内容打在这里，或者通过复制您的文本后，在此框中选择粘贴，并选择只保留文字，且尽可能精简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543E2CA-738C-442C-A823-EF9437800798}"/>
              </a:ext>
            </a:extLst>
          </p:cNvPr>
          <p:cNvSpPr/>
          <p:nvPr/>
        </p:nvSpPr>
        <p:spPr>
          <a:xfrm>
            <a:off x="830576" y="4794058"/>
            <a:ext cx="27310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d-ID" altLang="zh-CN" sz="12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THE SLIDE</a:t>
            </a:r>
            <a:endParaRPr lang="id-ID" altLang="zh-CN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90991F1-1A64-4D55-886F-4D95443C8588}"/>
              </a:ext>
            </a:extLst>
          </p:cNvPr>
          <p:cNvSpPr txBox="1">
            <a:spLocks/>
          </p:cNvSpPr>
          <p:nvPr/>
        </p:nvSpPr>
        <p:spPr>
          <a:xfrm>
            <a:off x="800164" y="4374556"/>
            <a:ext cx="1292633" cy="402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READ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7B09A0F3-D984-4756-B723-94637DAD9E66}"/>
              </a:ext>
            </a:extLst>
          </p:cNvPr>
          <p:cNvSpPr/>
          <p:nvPr/>
        </p:nvSpPr>
        <p:spPr>
          <a:xfrm>
            <a:off x="731257" y="2029333"/>
            <a:ext cx="4842329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请将您的内容打在这里，或者通过复制您的文本后，在此框中选择粘贴，并选择只保留文字，且尽可能精简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</a:p>
          <a:p>
            <a:pPr defTabSz="609585"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请将您的内容打在这里，或者通过复制您的文本后，在此框中选择粘贴，并选择只保留文字，且尽可能精简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</a:p>
          <a:p>
            <a:pPr defTabSz="609585">
              <a:lnSpc>
                <a:spcPct val="150000"/>
              </a:lnSpc>
            </a:pP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3" name="Straight Connector 7">
            <a:extLst>
              <a:ext uri="{FF2B5EF4-FFF2-40B4-BE49-F238E27FC236}">
                <a16:creationId xmlns:a16="http://schemas.microsoft.com/office/drawing/2014/main" id="{2EA96222-694B-4D1B-A5D5-5C254655B53E}"/>
              </a:ext>
            </a:extLst>
          </p:cNvPr>
          <p:cNvCxnSpPr/>
          <p:nvPr/>
        </p:nvCxnSpPr>
        <p:spPr>
          <a:xfrm>
            <a:off x="800164" y="1962049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F51874EA-3AFC-4BD8-8726-C61AF3516473}"/>
              </a:ext>
            </a:extLst>
          </p:cNvPr>
          <p:cNvSpPr txBox="1">
            <a:spLocks/>
          </p:cNvSpPr>
          <p:nvPr/>
        </p:nvSpPr>
        <p:spPr>
          <a:xfrm>
            <a:off x="731257" y="739504"/>
            <a:ext cx="5182418" cy="1112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id-ID" altLang="zh-CN" sz="32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THE BES</a:t>
            </a:r>
            <a:r>
              <a:rPr lang="en-US" altLang="zh-CN" sz="32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</a:t>
            </a:r>
          </a:p>
          <a:p>
            <a:pPr lvl="0" algn="l"/>
            <a:r>
              <a:rPr lang="id-ID" altLang="zh-CN" sz="32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SLIDE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AE2E6379-733B-45DD-A25F-F7D2576755E6}"/>
              </a:ext>
            </a:extLst>
          </p:cNvPr>
          <p:cNvSpPr/>
          <p:nvPr/>
        </p:nvSpPr>
        <p:spPr>
          <a:xfrm>
            <a:off x="3083748" y="4998118"/>
            <a:ext cx="202907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请将您的内容打在这里，或者通过复制您的文本后，在此框中选择粘贴，并选择只保留文字，且尽可能精简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3445B904-3C59-4BA2-8FA6-D23341A4AADC}"/>
              </a:ext>
            </a:extLst>
          </p:cNvPr>
          <p:cNvSpPr/>
          <p:nvPr/>
        </p:nvSpPr>
        <p:spPr>
          <a:xfrm>
            <a:off x="3083748" y="4794058"/>
            <a:ext cx="27310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d-ID" altLang="zh-CN" sz="12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THE SLIDE</a:t>
            </a:r>
            <a:endParaRPr lang="id-ID" altLang="zh-CN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B119D8F0-0516-42A9-93B9-3B6A2DCA8034}"/>
              </a:ext>
            </a:extLst>
          </p:cNvPr>
          <p:cNvSpPr txBox="1">
            <a:spLocks/>
          </p:cNvSpPr>
          <p:nvPr/>
        </p:nvSpPr>
        <p:spPr>
          <a:xfrm>
            <a:off x="3053336" y="4374556"/>
            <a:ext cx="1292633" cy="402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READ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83ACAF84-0679-4EE3-8803-732271AEC985}"/>
              </a:ext>
            </a:extLst>
          </p:cNvPr>
          <p:cNvSpPr/>
          <p:nvPr/>
        </p:nvSpPr>
        <p:spPr>
          <a:xfrm>
            <a:off x="5336920" y="4998118"/>
            <a:ext cx="202907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请将您的内容打在这里，或者通过复制您的文本后，在此框中选择粘贴，并选择只保留文字，且尽可能精简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22EE1831-57C3-4802-84F6-FD663851F881}"/>
              </a:ext>
            </a:extLst>
          </p:cNvPr>
          <p:cNvSpPr/>
          <p:nvPr/>
        </p:nvSpPr>
        <p:spPr>
          <a:xfrm>
            <a:off x="5336920" y="4794058"/>
            <a:ext cx="27310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d-ID" altLang="zh-CN" sz="12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THE SLIDE</a:t>
            </a:r>
            <a:endParaRPr lang="id-ID" altLang="zh-CN" sz="1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131AB6A-7F73-415B-A587-430A4DFA8501}"/>
              </a:ext>
            </a:extLst>
          </p:cNvPr>
          <p:cNvSpPr txBox="1">
            <a:spLocks/>
          </p:cNvSpPr>
          <p:nvPr/>
        </p:nvSpPr>
        <p:spPr>
          <a:xfrm>
            <a:off x="5306508" y="4374556"/>
            <a:ext cx="1292633" cy="402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READ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797250" y="3359356"/>
            <a:ext cx="1807130" cy="418563"/>
            <a:chOff x="753590" y="5879381"/>
            <a:chExt cx="1807130" cy="418563"/>
          </a:xfrm>
        </p:grpSpPr>
        <p:sp>
          <p:nvSpPr>
            <p:cNvPr id="35" name="Rounded Rectangle 5">
              <a:extLst>
                <a:ext uri="{FF2B5EF4-FFF2-40B4-BE49-F238E27FC236}">
                  <a16:creationId xmlns:a16="http://schemas.microsoft.com/office/drawing/2014/main" id="{81642EC7-DCF8-4408-AF3F-B4B3305891DD}"/>
                </a:ext>
              </a:extLst>
            </p:cNvPr>
            <p:cNvSpPr/>
            <p:nvPr/>
          </p:nvSpPr>
          <p:spPr>
            <a:xfrm>
              <a:off x="753590" y="5879381"/>
              <a:ext cx="1807130" cy="3773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D0A3C527-687C-43EF-845A-4B8C5FD79AE5}"/>
                </a:ext>
              </a:extLst>
            </p:cNvPr>
            <p:cNvSpPr txBox="1">
              <a:spLocks/>
            </p:cNvSpPr>
            <p:nvPr/>
          </p:nvSpPr>
          <p:spPr>
            <a:xfrm>
              <a:off x="753590" y="5917024"/>
              <a:ext cx="1807130" cy="380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d-ID" sz="1400" b="0" i="0" u="none" strike="noStrike" kern="1200" cap="none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READ MORE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890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DAD76F6D-94BD-A34E-A1C2-54000FDE812F}"/>
              </a:ext>
            </a:extLst>
          </p:cNvPr>
          <p:cNvSpPr/>
          <p:nvPr/>
        </p:nvSpPr>
        <p:spPr>
          <a:xfrm>
            <a:off x="913582" y="1988708"/>
            <a:ext cx="6006763" cy="465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既然圣经是上帝的话语，它的权威性便应该得到承认。人不能予以更改，也不能加添或从中删去什么，却应该以圣经为信仰及整个生活的权威准则。上帝说：“凡我所吩咐的，你们都要谨守遵行，不可加添，也不可以删减。”（申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12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32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）上帝在圣经里面所吩咐的、所说的，人就要承认是权威。“绝对的真理”确实存在，那就是上帝的道，所以不容许人去更改它。彼得说：“若是有讲道的，要按着上帝的圣言讲。”（彼前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4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11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）在教会里面所教训、承认的一切，必须以圣经为基础。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40A19-A0DD-1943-A7C8-FB8EA07B4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10" t="17368" r="9235"/>
          <a:stretch/>
        </p:blipFill>
        <p:spPr>
          <a:xfrm>
            <a:off x="7042266" y="0"/>
            <a:ext cx="5149734" cy="685800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71F2D83B-67B7-4FDF-8A52-EF4AE94A9685}"/>
              </a:ext>
            </a:extLst>
          </p:cNvPr>
          <p:cNvSpPr/>
          <p:nvPr/>
        </p:nvSpPr>
        <p:spPr>
          <a:xfrm>
            <a:off x="4699" y="0"/>
            <a:ext cx="541908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1" name="Straight Connector 7">
            <a:extLst>
              <a:ext uri="{FF2B5EF4-FFF2-40B4-BE49-F238E27FC236}">
                <a16:creationId xmlns:a16="http://schemas.microsoft.com/office/drawing/2014/main" id="{53C06E16-FEED-304C-97B1-2D9644876043}"/>
              </a:ext>
            </a:extLst>
          </p:cNvPr>
          <p:cNvCxnSpPr/>
          <p:nvPr/>
        </p:nvCxnSpPr>
        <p:spPr>
          <a:xfrm>
            <a:off x="1035503" y="1665032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E7000566-1E5E-B54C-9D7B-19FBF4855D82}"/>
              </a:ext>
            </a:extLst>
          </p:cNvPr>
          <p:cNvSpPr txBox="1">
            <a:spLocks/>
          </p:cNvSpPr>
          <p:nvPr/>
        </p:nvSpPr>
        <p:spPr>
          <a:xfrm>
            <a:off x="913582" y="484568"/>
            <a:ext cx="5182418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第十节 </a:t>
            </a:r>
            <a:endParaRPr lang="en-US" altLang="zh-CN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圣经是权威的</a:t>
            </a:r>
            <a:endParaRPr lang="id-ID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61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74E90FA9-A109-4F8C-A8B7-90E284E2841D}"/>
              </a:ext>
            </a:extLst>
          </p:cNvPr>
          <p:cNvSpPr/>
          <p:nvPr/>
        </p:nvSpPr>
        <p:spPr>
          <a:xfrm>
            <a:off x="7505527" y="1256340"/>
            <a:ext cx="4686473" cy="4773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DD687958-3555-4E4A-9B82-D1B79D38AF87}"/>
              </a:ext>
            </a:extLst>
          </p:cNvPr>
          <p:cNvSpPr/>
          <p:nvPr/>
        </p:nvSpPr>
        <p:spPr>
          <a:xfrm>
            <a:off x="0" y="957263"/>
            <a:ext cx="449943" cy="4773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A9B9363B-8BF4-4918-BCA7-54351B085931}"/>
              </a:ext>
            </a:extLst>
          </p:cNvPr>
          <p:cNvCxnSpPr/>
          <p:nvPr/>
        </p:nvCxnSpPr>
        <p:spPr>
          <a:xfrm>
            <a:off x="967474" y="3460425"/>
            <a:ext cx="282711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769" y="1"/>
            <a:ext cx="3875627" cy="5167504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F7513B88-5C1C-9040-A7C5-69A79142C98F}"/>
              </a:ext>
            </a:extLst>
          </p:cNvPr>
          <p:cNvSpPr/>
          <p:nvPr/>
        </p:nvSpPr>
        <p:spPr>
          <a:xfrm>
            <a:off x="736507" y="2427509"/>
            <a:ext cx="6538053" cy="650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事实上，种子播种以后就能生长、结果子、维持生命，这足以提醒我们：这一切背后必有一位关心人类的，善良的上帝。圣保罗在第一次传道旅程时向路司得城里的人说：“然而（上帝）为自己未尝不显出证据来，就如常施恩惠、从天降雨、赏赐丰年，叫你们饮食饱足，满心喜乐。”（徒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14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17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）甚至非信徒的作家也承认这事实。许久以前西塞罗（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Cicero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）曾说：“你不能看见上帝，但是你可以从他的工作中认识他。”</a:t>
            </a:r>
          </a:p>
          <a:p>
            <a:pPr defTabSz="609585">
              <a:lnSpc>
                <a:spcPct val="150000"/>
              </a:lnSpc>
            </a:pPr>
            <a:endParaRPr lang="zh-CN" altLang="en-US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en-US" altLang="zh-CN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7" name="Straight Connector 7">
            <a:extLst>
              <a:ext uri="{FF2B5EF4-FFF2-40B4-BE49-F238E27FC236}">
                <a16:creationId xmlns:a16="http://schemas.microsoft.com/office/drawing/2014/main" id="{06825F66-CAA2-1C4C-8BF1-27E5C1088B1D}"/>
              </a:ext>
            </a:extLst>
          </p:cNvPr>
          <p:cNvCxnSpPr/>
          <p:nvPr/>
        </p:nvCxnSpPr>
        <p:spPr>
          <a:xfrm>
            <a:off x="858428" y="2194107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D51DF685-E714-754D-9AAD-80D23BCD5485}"/>
              </a:ext>
            </a:extLst>
          </p:cNvPr>
          <p:cNvSpPr txBox="1">
            <a:spLocks/>
          </p:cNvSpPr>
          <p:nvPr/>
        </p:nvSpPr>
        <p:spPr>
          <a:xfrm>
            <a:off x="736507" y="1013643"/>
            <a:ext cx="6334852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第三节 </a:t>
            </a:r>
            <a:endParaRPr lang="en-US" altLang="zh-CN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上帝在自然界将自己显明出来</a:t>
            </a:r>
            <a:endParaRPr lang="id-ID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081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6163" b="9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alpha val="73000"/>
                </a:schemeClr>
              </a:gs>
              <a:gs pos="48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616964E4-B726-4EED-B099-11180FD25063}"/>
              </a:ext>
            </a:extLst>
          </p:cNvPr>
          <p:cNvSpPr/>
          <p:nvPr/>
        </p:nvSpPr>
        <p:spPr>
          <a:xfrm>
            <a:off x="573947" y="2427509"/>
            <a:ext cx="6334853" cy="419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上帝的存在不能用理性或科学去证明，也不能用理性的演绎法去强逼人接受上帝的真实性。上帝的存在不能在试管中证明给科学家看，以满足他们的要求；也不能用证明水是由氢和氧组成的同一方法证明上帝的存在；更不能以断定二加二等于四的同样办法来断定上帝的存在。人要凭着信心相信上帝存在；要相信上帝自己对人的启示；要接受上帝摆在人面前的证据。</a:t>
            </a: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53590" y="5879381"/>
            <a:ext cx="1807130" cy="418563"/>
            <a:chOff x="753590" y="5879381"/>
            <a:chExt cx="1807130" cy="418563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81642EC7-DCF8-4408-AF3F-B4B3305891DD}"/>
                </a:ext>
              </a:extLst>
            </p:cNvPr>
            <p:cNvSpPr/>
            <p:nvPr/>
          </p:nvSpPr>
          <p:spPr>
            <a:xfrm>
              <a:off x="753590" y="5879381"/>
              <a:ext cx="1807130" cy="3773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D0A3C527-687C-43EF-845A-4B8C5FD79AE5}"/>
                </a:ext>
              </a:extLst>
            </p:cNvPr>
            <p:cNvSpPr txBox="1">
              <a:spLocks/>
            </p:cNvSpPr>
            <p:nvPr/>
          </p:nvSpPr>
          <p:spPr>
            <a:xfrm>
              <a:off x="753590" y="5917024"/>
              <a:ext cx="1807130" cy="380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id-ID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17" name="Straight Connector 7">
            <a:extLst>
              <a:ext uri="{FF2B5EF4-FFF2-40B4-BE49-F238E27FC236}">
                <a16:creationId xmlns:a16="http://schemas.microsoft.com/office/drawing/2014/main" id="{D108278E-2D93-41F7-B879-BDE7DAC11674}"/>
              </a:ext>
            </a:extLst>
          </p:cNvPr>
          <p:cNvCxnSpPr/>
          <p:nvPr/>
        </p:nvCxnSpPr>
        <p:spPr>
          <a:xfrm>
            <a:off x="695868" y="2194107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25451151-4B80-47B6-ADD3-35E93B44618A}"/>
              </a:ext>
            </a:extLst>
          </p:cNvPr>
          <p:cNvSpPr txBox="1">
            <a:spLocks/>
          </p:cNvSpPr>
          <p:nvPr/>
        </p:nvSpPr>
        <p:spPr>
          <a:xfrm>
            <a:off x="573947" y="1013643"/>
            <a:ext cx="5182418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第二节 </a:t>
            </a:r>
          </a:p>
          <a:p>
            <a:pPr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没有科学的证据</a:t>
            </a:r>
            <a:endParaRPr lang="id-ID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37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F1BCED-80EE-7649-9D34-874AD6732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45" t="4633" r="4522" b="10999"/>
          <a:stretch/>
        </p:blipFill>
        <p:spPr>
          <a:xfrm>
            <a:off x="0" y="0"/>
            <a:ext cx="12182602" cy="685800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71F2D83B-67B7-4FDF-8A52-EF4AE94A9685}"/>
              </a:ext>
            </a:extLst>
          </p:cNvPr>
          <p:cNvSpPr/>
          <p:nvPr/>
        </p:nvSpPr>
        <p:spPr>
          <a:xfrm>
            <a:off x="4699" y="0"/>
            <a:ext cx="541908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1B8D19F-9FF4-4670-AF08-4E0149E3CBDB}"/>
              </a:ext>
            </a:extLst>
          </p:cNvPr>
          <p:cNvSpPr/>
          <p:nvPr/>
        </p:nvSpPr>
        <p:spPr>
          <a:xfrm>
            <a:off x="1225758" y="2104363"/>
            <a:ext cx="4502172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有神吗？当然有。这是人类无法否认的事实。回顾以往历史的记载，每一年代的人都承认有一位神，甚至以为有许多神。不管人想象中有一位或多位神，他们对神的存在毫不怀疑。圣经同样一开始便直接说道上帝，并且认定上帝的存在时无需证明的。诗篇作者说：“愚顽人心里说：没有上帝”。（诗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14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上帝的存在是实在是显而易见的。</a:t>
            </a: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318FB79-1868-4E77-A0D1-183EA8EBDA94}"/>
              </a:ext>
            </a:extLst>
          </p:cNvPr>
          <p:cNvSpPr txBox="1">
            <a:spLocks/>
          </p:cNvSpPr>
          <p:nvPr/>
        </p:nvSpPr>
        <p:spPr>
          <a:xfrm>
            <a:off x="1225758" y="667448"/>
            <a:ext cx="5182418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第一节 </a:t>
            </a:r>
            <a:endParaRPr lang="en-US" altLang="zh-CN" sz="3000" b="1" spc="300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有一位上帝</a:t>
            </a:r>
          </a:p>
          <a:p>
            <a:pPr lvl="0" algn="l"/>
            <a:endParaRPr kumimoji="0" lang="id-ID" sz="3000" b="1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12653E92-7B0B-B64C-A6A4-D5217C7E1553}"/>
              </a:ext>
            </a:extLst>
          </p:cNvPr>
          <p:cNvSpPr/>
          <p:nvPr/>
        </p:nvSpPr>
        <p:spPr>
          <a:xfrm>
            <a:off x="6807200" y="0"/>
            <a:ext cx="53848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alpha val="73000"/>
                </a:schemeClr>
              </a:gs>
              <a:gs pos="48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22" name="Straight Connector 2">
            <a:extLst>
              <a:ext uri="{FF2B5EF4-FFF2-40B4-BE49-F238E27FC236}">
                <a16:creationId xmlns:a16="http://schemas.microsoft.com/office/drawing/2014/main" id="{226F2F7F-78DC-CD40-92FC-43198EC83F89}"/>
              </a:ext>
            </a:extLst>
          </p:cNvPr>
          <p:cNvCxnSpPr>
            <a:cxnSpLocks/>
          </p:cNvCxnSpPr>
          <p:nvPr/>
        </p:nvCxnSpPr>
        <p:spPr>
          <a:xfrm>
            <a:off x="1307038" y="1843597"/>
            <a:ext cx="22510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51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2E2E7994-190C-4122-8C07-9A5B86FD47BB}"/>
              </a:ext>
            </a:extLst>
          </p:cNvPr>
          <p:cNvSpPr/>
          <p:nvPr/>
        </p:nvSpPr>
        <p:spPr>
          <a:xfrm>
            <a:off x="5486400" y="6724650"/>
            <a:ext cx="6705600" cy="1714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78807F95-A133-4607-937E-BE39A1CC77E4}"/>
              </a:ext>
            </a:extLst>
          </p:cNvPr>
          <p:cNvCxnSpPr/>
          <p:nvPr/>
        </p:nvCxnSpPr>
        <p:spPr>
          <a:xfrm>
            <a:off x="4714240" y="1945197"/>
            <a:ext cx="3645014" cy="2598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ED691AB4-AD36-492B-87A5-871B476DB5AB}"/>
              </a:ext>
            </a:extLst>
          </p:cNvPr>
          <p:cNvSpPr/>
          <p:nvPr/>
        </p:nvSpPr>
        <p:spPr>
          <a:xfrm>
            <a:off x="4671248" y="2126214"/>
            <a:ext cx="6705600" cy="4845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然而，却有人否认上帝的存在。那些无神论者就是诗篇作者所指的愚顽人，因为他们说：“没有上帝。”还有些人与愚顽人一样，因为他们说：“上帝死了。”又有一些“不可知论”者，他们虽没有否认上帝的存在，却说：“我不知道，也无从知道到底有没有上帝。”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 </a:t>
            </a:r>
            <a:b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</a:b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物质社会的人要在物质上证明上帝存在；科学时代的人要求科学上的证据。苏联一位航天员因为在外层空间找不到上帝，就以为已经证实了他的无神论。</a:t>
            </a:r>
          </a:p>
          <a:p>
            <a:pPr defTabSz="609585">
              <a:lnSpc>
                <a:spcPct val="150000"/>
              </a:lnSpc>
            </a:pPr>
            <a:endParaRPr lang="ja-JP" altLang="en-US" sz="2000" b="1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FF64068-1C4F-49C8-BBB5-AC286B5B41FA}"/>
              </a:ext>
            </a:extLst>
          </p:cNvPr>
          <p:cNvSpPr/>
          <p:nvPr/>
        </p:nvSpPr>
        <p:spPr>
          <a:xfrm>
            <a:off x="0" y="2172101"/>
            <a:ext cx="3505200" cy="47053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0F6157A0-FEE7-F148-92EB-7BACEA9763EA}"/>
              </a:ext>
            </a:extLst>
          </p:cNvPr>
          <p:cNvSpPr txBox="1">
            <a:spLocks/>
          </p:cNvSpPr>
          <p:nvPr/>
        </p:nvSpPr>
        <p:spPr>
          <a:xfrm>
            <a:off x="4714240" y="842620"/>
            <a:ext cx="5182418" cy="102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第一节 </a:t>
            </a:r>
            <a:endParaRPr lang="en-US" altLang="zh-CN" sz="30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有一位上帝</a:t>
            </a:r>
          </a:p>
        </p:txBody>
      </p:sp>
      <p:grpSp>
        <p:nvGrpSpPr>
          <p:cNvPr id="22" name="组合 17">
            <a:extLst>
              <a:ext uri="{FF2B5EF4-FFF2-40B4-BE49-F238E27FC236}">
                <a16:creationId xmlns:a16="http://schemas.microsoft.com/office/drawing/2014/main" id="{068D08AF-B97A-AA43-AD62-0F57D9604C64}"/>
              </a:ext>
            </a:extLst>
          </p:cNvPr>
          <p:cNvGrpSpPr/>
          <p:nvPr/>
        </p:nvGrpSpPr>
        <p:grpSpPr>
          <a:xfrm>
            <a:off x="9754418" y="766564"/>
            <a:ext cx="1807130" cy="418563"/>
            <a:chOff x="753590" y="5879381"/>
            <a:chExt cx="1807130" cy="418563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DF3B2769-4447-9641-98EC-A6CB64C9311B}"/>
                </a:ext>
              </a:extLst>
            </p:cNvPr>
            <p:cNvSpPr/>
            <p:nvPr/>
          </p:nvSpPr>
          <p:spPr>
            <a:xfrm>
              <a:off x="753590" y="5879381"/>
              <a:ext cx="1807130" cy="3773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1F2BAF7C-0E28-1E44-8947-330F2D067317}"/>
                </a:ext>
              </a:extLst>
            </p:cNvPr>
            <p:cNvSpPr txBox="1">
              <a:spLocks/>
            </p:cNvSpPr>
            <p:nvPr/>
          </p:nvSpPr>
          <p:spPr>
            <a:xfrm>
              <a:off x="753590" y="5917024"/>
              <a:ext cx="1807130" cy="380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id-ID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4F97105-B67D-694C-890B-F1113B19C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4" r="3366"/>
          <a:stretch/>
        </p:blipFill>
        <p:spPr>
          <a:xfrm>
            <a:off x="548640" y="766564"/>
            <a:ext cx="3505200" cy="56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1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74E90FA9-A109-4F8C-A8B7-90E284E2841D}"/>
              </a:ext>
            </a:extLst>
          </p:cNvPr>
          <p:cNvSpPr/>
          <p:nvPr/>
        </p:nvSpPr>
        <p:spPr>
          <a:xfrm>
            <a:off x="6879320" y="957263"/>
            <a:ext cx="5312680" cy="4773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DD687958-3555-4E4A-9B82-D1B79D38AF87}"/>
              </a:ext>
            </a:extLst>
          </p:cNvPr>
          <p:cNvSpPr/>
          <p:nvPr/>
        </p:nvSpPr>
        <p:spPr>
          <a:xfrm>
            <a:off x="0" y="957263"/>
            <a:ext cx="449943" cy="4773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A9B9363B-8BF4-4918-BCA7-54351B085931}"/>
              </a:ext>
            </a:extLst>
          </p:cNvPr>
          <p:cNvCxnSpPr/>
          <p:nvPr/>
        </p:nvCxnSpPr>
        <p:spPr>
          <a:xfrm>
            <a:off x="967474" y="3460425"/>
            <a:ext cx="282711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080B595-0FCA-6B4F-9D29-C89F87E90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032" y="-1"/>
            <a:ext cx="4280248" cy="6417145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72ED9978-3F8D-B946-8514-04D6EFA06E36}"/>
              </a:ext>
            </a:extLst>
          </p:cNvPr>
          <p:cNvSpPr/>
          <p:nvPr/>
        </p:nvSpPr>
        <p:spPr>
          <a:xfrm>
            <a:off x="830365" y="2093600"/>
            <a:ext cx="5622235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上帝的存在不能用理性或科学去证明，也不能用理性的演绎法去强逼人接受上帝的真实性。上帝的存在不能在试管中证明给科学家看，以满足他们的要求；也不能用证明水是由氢和氧组成的同一方法证明上帝的存在；更不能以断定二加二等于四的同样办法来断定上帝的存在。人要凭着信心相信上帝存在；要相信上帝自己对人的启示；要接受上帝摆在人面前的证据。</a:t>
            </a: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7" name="Straight Connector 7">
            <a:extLst>
              <a:ext uri="{FF2B5EF4-FFF2-40B4-BE49-F238E27FC236}">
                <a16:creationId xmlns:a16="http://schemas.microsoft.com/office/drawing/2014/main" id="{F9886380-A0CB-3A41-AE1F-516E3183D050}"/>
              </a:ext>
            </a:extLst>
          </p:cNvPr>
          <p:cNvCxnSpPr/>
          <p:nvPr/>
        </p:nvCxnSpPr>
        <p:spPr>
          <a:xfrm>
            <a:off x="939708" y="1990907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7A361ADD-8A08-8B47-B7EE-D211BCEEF6C5}"/>
              </a:ext>
            </a:extLst>
          </p:cNvPr>
          <p:cNvSpPr txBox="1">
            <a:spLocks/>
          </p:cNvSpPr>
          <p:nvPr/>
        </p:nvSpPr>
        <p:spPr>
          <a:xfrm>
            <a:off x="848337" y="925963"/>
            <a:ext cx="5182418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ja-JP" altLang="en-US" sz="3000" b="1" spc="3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第二节 </a:t>
            </a:r>
            <a:endParaRPr lang="en-US" altLang="ja-JP" sz="30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 algn="l"/>
            <a:r>
              <a:rPr lang="ja-JP" altLang="en-US" sz="3000" b="1" spc="3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没有科学的证据</a:t>
            </a:r>
            <a:endParaRPr kumimoji="0" lang="id-ID" sz="3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9E8BB87F-B754-CB44-9586-34CAC19A5613}"/>
              </a:ext>
            </a:extLst>
          </p:cNvPr>
          <p:cNvSpPr/>
          <p:nvPr/>
        </p:nvSpPr>
        <p:spPr>
          <a:xfrm>
            <a:off x="7485032" y="-1"/>
            <a:ext cx="4280248" cy="6417145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86000"/>
                  <a:lumMod val="52000"/>
                </a:schemeClr>
              </a:gs>
              <a:gs pos="48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71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" t="9279" r="971" b="830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id="{D8857BB4-525B-0A49-9C91-D7CCB6B62EFF}"/>
              </a:ext>
            </a:extLst>
          </p:cNvPr>
          <p:cNvSpPr/>
          <p:nvPr/>
        </p:nvSpPr>
        <p:spPr>
          <a:xfrm>
            <a:off x="384412" y="317310"/>
            <a:ext cx="11423176" cy="622337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86000"/>
                  <a:lumOff val="14000"/>
                  <a:alpha val="23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384412" y="317310"/>
            <a:ext cx="11423176" cy="622337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5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B238231B-36E5-244D-9B62-D1954AC5EF14}"/>
              </a:ext>
            </a:extLst>
          </p:cNvPr>
          <p:cNvSpPr/>
          <p:nvPr/>
        </p:nvSpPr>
        <p:spPr>
          <a:xfrm>
            <a:off x="1225758" y="2012002"/>
            <a:ext cx="7664242" cy="4100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200" b="1" dirty="0">
                <a:cs typeface="+mn-ea"/>
                <a:sym typeface="+mn-lt"/>
              </a:rPr>
              <a:t>整个被造之天地告诉人，实在有一位创造者，而且更将这创造者向人类显明了。圣保罗指证说：“自从造天地以来，上帝的永能和神性是明明可知的；虽是眼不能见，但接着所造之物，就可以晓得，叫人无可推诿。”（罗</a:t>
            </a:r>
            <a:r>
              <a:rPr lang="en-US" altLang="zh-CN" sz="2200" b="1" dirty="0">
                <a:cs typeface="+mn-ea"/>
                <a:sym typeface="+mn-lt"/>
              </a:rPr>
              <a:t>1</a:t>
            </a:r>
            <a:r>
              <a:rPr lang="zh-CN" altLang="en-US" sz="2200" b="1" dirty="0">
                <a:cs typeface="+mn-ea"/>
                <a:sym typeface="+mn-lt"/>
              </a:rPr>
              <a:t>：</a:t>
            </a:r>
            <a:r>
              <a:rPr lang="en-US" altLang="zh-CN" sz="2200" b="1" dirty="0">
                <a:cs typeface="+mn-ea"/>
                <a:sym typeface="+mn-lt"/>
              </a:rPr>
              <a:t>20</a:t>
            </a:r>
            <a:r>
              <a:rPr lang="zh-CN" altLang="en-US" sz="2200" b="1" dirty="0">
                <a:cs typeface="+mn-ea"/>
                <a:sym typeface="+mn-lt"/>
              </a:rPr>
              <a:t>）虽然人看不见上帝，但可以看见上帝所造之物。一切受造之物都见证那位创造者。正如人看见一只手表，可以推论到有表匠的存在，手表也显示出了一些关于表匠的事。因此诗篇作者说：“诸天述说上帝的荣耀，穹苍传扬他的手段。”（</a:t>
            </a:r>
            <a:r>
              <a:rPr lang="en-US" altLang="zh-CN" sz="2200" b="1" dirty="0">
                <a:cs typeface="+mn-ea"/>
                <a:sym typeface="+mn-lt"/>
              </a:rPr>
              <a:t>19</a:t>
            </a:r>
            <a:r>
              <a:rPr lang="zh-CN" altLang="en-US" sz="2200" b="1" dirty="0">
                <a:cs typeface="+mn-ea"/>
                <a:sym typeface="+mn-lt"/>
              </a:rPr>
              <a:t>：</a:t>
            </a:r>
            <a:r>
              <a:rPr lang="en-US" altLang="zh-CN" sz="2200" b="1" dirty="0">
                <a:cs typeface="+mn-ea"/>
                <a:sym typeface="+mn-lt"/>
              </a:rPr>
              <a:t>1</a:t>
            </a:r>
            <a:r>
              <a:rPr lang="zh-CN" altLang="en-US" sz="2200" b="1" dirty="0">
                <a:cs typeface="+mn-ea"/>
                <a:sym typeface="+mn-lt"/>
              </a:rPr>
              <a:t>）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5090ABE-8C80-E54B-9420-2802F658F6EB}"/>
              </a:ext>
            </a:extLst>
          </p:cNvPr>
          <p:cNvSpPr txBox="1">
            <a:spLocks/>
          </p:cNvSpPr>
          <p:nvPr/>
        </p:nvSpPr>
        <p:spPr>
          <a:xfrm>
            <a:off x="1225758" y="769048"/>
            <a:ext cx="6861602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第三节 </a:t>
            </a:r>
            <a:endParaRPr lang="en-US" altLang="zh-CN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上帝在自然界将自己显明出来</a:t>
            </a:r>
            <a:endParaRPr kumimoji="0" lang="id-ID" sz="30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  <p:cxnSp>
        <p:nvCxnSpPr>
          <p:cNvPr id="31" name="Straight Connector 2">
            <a:extLst>
              <a:ext uri="{FF2B5EF4-FFF2-40B4-BE49-F238E27FC236}">
                <a16:creationId xmlns:a16="http://schemas.microsoft.com/office/drawing/2014/main" id="{E20BA2B9-2F91-0849-BDD7-9BDC0A6EDB38}"/>
              </a:ext>
            </a:extLst>
          </p:cNvPr>
          <p:cNvCxnSpPr>
            <a:cxnSpLocks/>
          </p:cNvCxnSpPr>
          <p:nvPr/>
        </p:nvCxnSpPr>
        <p:spPr>
          <a:xfrm>
            <a:off x="1225758" y="1840355"/>
            <a:ext cx="5622082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7824" b="7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F385A650-FEDA-462F-BDA6-4BAE188D20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chemeClr val="accent4">
                  <a:lumMod val="60000"/>
                  <a:lumOff val="40000"/>
                  <a:alpha val="2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BD486E9-6DB6-EC44-A13C-283DAEE07664}"/>
              </a:ext>
            </a:extLst>
          </p:cNvPr>
          <p:cNvSpPr/>
          <p:nvPr/>
        </p:nvSpPr>
        <p:spPr>
          <a:xfrm>
            <a:off x="1" y="2194107"/>
            <a:ext cx="7802880" cy="368527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616964E4-B726-4EED-B099-11180FD25063}"/>
              </a:ext>
            </a:extLst>
          </p:cNvPr>
          <p:cNvSpPr/>
          <p:nvPr/>
        </p:nvSpPr>
        <p:spPr>
          <a:xfrm>
            <a:off x="573947" y="2427509"/>
            <a:ext cx="7228933" cy="650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事实上，种子播种以后就能生长、结果子、维持生命，这足以提醒我们：这一切背后必有一位关心人类的，善良的上帝。圣保罗在第一次传道旅程时向路司得城里的人说：“然而（上帝）为自己未尝不显出证据来，就如常施恩惠、从天降雨、赏赐丰年，叫你们饮食饱足，满心喜乐。”（徒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14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17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）甚至非信徒的作家也承认这事实。许久以前西塞罗（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Cicero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）曾说：“你不能看见上帝，但是你可以从他的工作中认识他。”</a:t>
            </a: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53590" y="5879381"/>
            <a:ext cx="1807130" cy="418563"/>
            <a:chOff x="753590" y="5879381"/>
            <a:chExt cx="1807130" cy="418563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81642EC7-DCF8-4408-AF3F-B4B3305891DD}"/>
                </a:ext>
              </a:extLst>
            </p:cNvPr>
            <p:cNvSpPr/>
            <p:nvPr/>
          </p:nvSpPr>
          <p:spPr>
            <a:xfrm>
              <a:off x="753590" y="5879381"/>
              <a:ext cx="1807130" cy="3773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D0A3C527-687C-43EF-845A-4B8C5FD79AE5}"/>
                </a:ext>
              </a:extLst>
            </p:cNvPr>
            <p:cNvSpPr txBox="1">
              <a:spLocks/>
            </p:cNvSpPr>
            <p:nvPr/>
          </p:nvSpPr>
          <p:spPr>
            <a:xfrm>
              <a:off x="753590" y="5917024"/>
              <a:ext cx="1807130" cy="380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id-ID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17" name="Straight Connector 7">
            <a:extLst>
              <a:ext uri="{FF2B5EF4-FFF2-40B4-BE49-F238E27FC236}">
                <a16:creationId xmlns:a16="http://schemas.microsoft.com/office/drawing/2014/main" id="{D108278E-2D93-41F7-B879-BDE7DAC11674}"/>
              </a:ext>
            </a:extLst>
          </p:cNvPr>
          <p:cNvCxnSpPr/>
          <p:nvPr/>
        </p:nvCxnSpPr>
        <p:spPr>
          <a:xfrm>
            <a:off x="695868" y="2194107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25451151-4B80-47B6-ADD3-35E93B44618A}"/>
              </a:ext>
            </a:extLst>
          </p:cNvPr>
          <p:cNvSpPr txBox="1">
            <a:spLocks/>
          </p:cNvSpPr>
          <p:nvPr/>
        </p:nvSpPr>
        <p:spPr>
          <a:xfrm>
            <a:off x="573947" y="1013643"/>
            <a:ext cx="6334852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第三节 </a:t>
            </a:r>
            <a:endParaRPr lang="en-US" altLang="zh-CN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上帝在自然界将自己显明出来</a:t>
            </a:r>
            <a:endParaRPr lang="id-ID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3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" t="6251" r="1" b="14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276B4C04-3A88-4C3F-9A8F-1E98B7D3F8CA}"/>
              </a:ext>
            </a:extLst>
          </p:cNvPr>
          <p:cNvSpPr/>
          <p:nvPr/>
        </p:nvSpPr>
        <p:spPr>
          <a:xfrm>
            <a:off x="0" y="1686560"/>
            <a:ext cx="12192000" cy="457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37EFB59-BF2B-9F46-9938-C5535619C563}"/>
              </a:ext>
            </a:extLst>
          </p:cNvPr>
          <p:cNvSpPr/>
          <p:nvPr/>
        </p:nvSpPr>
        <p:spPr>
          <a:xfrm>
            <a:off x="797467" y="3301269"/>
            <a:ext cx="10947493" cy="2812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除此以外，上帝已将律法写在人的心中。人有良心提醒他要向那位至高的赐律法者，和审判者交账。圣保罗说外邦人没有自摩西传下来的明文律法。可是他又说：“这是显出律法的功用刻在他们心里，他们是非之心同作见证，并且他们的思念互相较量，或以为是，或以为非。”（罗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</a:t>
            </a:r>
            <a:r>
              <a:rPr lang="en-US" altLang="zh-CN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15</a:t>
            </a: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）良心的谴责见证至高审判者的存在。</a:t>
            </a:r>
            <a:endParaRPr lang="en-US" altLang="zh-CN" sz="2000" b="1" spc="-1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defTabSz="609585">
              <a:lnSpc>
                <a:spcPct val="150000"/>
              </a:lnSpc>
            </a:pPr>
            <a:r>
              <a:rPr lang="zh-CN" altLang="en-US" sz="2000" b="1" spc="-1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无论何人如果仍然坚持说：“没有上帝。”这是因为他漠视一切证据，他必然是蛮不讲理的人。圣经称他为愚顽人。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AE673F-0F39-B647-941F-437127DF107F}"/>
              </a:ext>
            </a:extLst>
          </p:cNvPr>
          <p:cNvCxnSpPr/>
          <p:nvPr/>
        </p:nvCxnSpPr>
        <p:spPr>
          <a:xfrm>
            <a:off x="919388" y="3128827"/>
            <a:ext cx="282711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35F4BC82-C8EB-8347-8029-E7C0C248A4E0}"/>
              </a:ext>
            </a:extLst>
          </p:cNvPr>
          <p:cNvSpPr txBox="1">
            <a:spLocks/>
          </p:cNvSpPr>
          <p:nvPr/>
        </p:nvSpPr>
        <p:spPr>
          <a:xfrm>
            <a:off x="797467" y="1948363"/>
            <a:ext cx="6334852" cy="134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第三节 </a:t>
            </a:r>
            <a:endParaRPr lang="en-US" altLang="zh-CN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  <a:p>
            <a:pPr lvl="0" algn="l"/>
            <a:r>
              <a:rPr lang="zh-CN" altLang="en-US" sz="3000" b="1" spc="300" dirty="0"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上帝在自然界将自己显明出来</a:t>
            </a:r>
            <a:endParaRPr lang="id-ID" sz="3000" b="1" spc="300" dirty="0"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51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欧美大气读书分享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ig1n34d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4173</Words>
  <Application>Microsoft Office PowerPoint</Application>
  <PresentationFormat>宽屏</PresentationFormat>
  <Paragraphs>223</Paragraphs>
  <Slides>37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3" baseType="lpstr">
      <vt:lpstr>MF LiHei (Noncommercial)</vt:lpstr>
      <vt:lpstr>DengXian</vt:lpstr>
      <vt:lpstr>字魂105号-简雅黑</vt:lpstr>
      <vt:lpstr>字魂35号-经典雅黑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欧美大气读书分享PPT模板</dc:title>
  <dc:creator>Microsoft Office 用户</dc:creator>
  <cp:lastModifiedBy>磊 陈</cp:lastModifiedBy>
  <cp:revision>454</cp:revision>
  <dcterms:created xsi:type="dcterms:W3CDTF">2018-06-17T04:53:58Z</dcterms:created>
  <dcterms:modified xsi:type="dcterms:W3CDTF">2022-06-18T02:40:27Z</dcterms:modified>
</cp:coreProperties>
</file>