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1" r:id="rId2"/>
    <p:sldId id="362" r:id="rId3"/>
    <p:sldId id="365" r:id="rId4"/>
    <p:sldId id="367" r:id="rId5"/>
    <p:sldId id="373" r:id="rId6"/>
    <p:sldId id="394" r:id="rId7"/>
    <p:sldId id="368" r:id="rId8"/>
    <p:sldId id="396" r:id="rId9"/>
    <p:sldId id="386" r:id="rId10"/>
    <p:sldId id="371" r:id="rId11"/>
    <p:sldId id="410" r:id="rId12"/>
    <p:sldId id="378" r:id="rId13"/>
    <p:sldId id="398" r:id="rId14"/>
    <p:sldId id="377" r:id="rId15"/>
    <p:sldId id="372" r:id="rId16"/>
    <p:sldId id="391" r:id="rId17"/>
    <p:sldId id="390" r:id="rId18"/>
    <p:sldId id="392" r:id="rId19"/>
    <p:sldId id="393" r:id="rId20"/>
    <p:sldId id="395" r:id="rId21"/>
    <p:sldId id="376" r:id="rId22"/>
    <p:sldId id="374" r:id="rId23"/>
    <p:sldId id="388" r:id="rId24"/>
    <p:sldId id="404" r:id="rId25"/>
    <p:sldId id="387" r:id="rId26"/>
    <p:sldId id="406" r:id="rId27"/>
    <p:sldId id="408" r:id="rId28"/>
    <p:sldId id="399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7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gs" Target="tags/tag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35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85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44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82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3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2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0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475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1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7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6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07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75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11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2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36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777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1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4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86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3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95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27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18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7C075-12D9-4FB4-BD4F-E9DB5A72C41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A3C8B-D654-48C8-A72C-0B611C11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06DD79-8426-4033-B519-BF706295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382F3-AB1A-4C51-AA78-D50941F5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BC2-6D11-4EB5-A313-2FC55FC178C7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66309-6293-4438-A167-73C05235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6ED26-DCD3-4078-BEA6-60BE81EE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89AC-8EEB-4082-B53F-1AF841DC50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275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7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39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56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2022/6/14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tags" Target="../tags/tag3.xml" /><Relationship Id="rId1" Type="http://schemas.openxmlformats.org/officeDocument/2006/relationships/tags" Target="../tags/tag2.xml" /><Relationship Id="rId5" Type="http://schemas.openxmlformats.org/officeDocument/2006/relationships/image" Target="../media/image5.jpeg" /><Relationship Id="rId4" Type="http://schemas.openxmlformats.org/officeDocument/2006/relationships/notesSlide" Target="../notesSlides/notesSlide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28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039171"/>
            <a:ext cx="12192000" cy="3503364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76A1A9-FD87-4718-9800-86DAE69BFD6C}"/>
              </a:ext>
            </a:extLst>
          </p:cNvPr>
          <p:cNvSpPr txBox="1"/>
          <p:nvPr/>
        </p:nvSpPr>
        <p:spPr>
          <a:xfrm>
            <a:off x="792219" y="2764692"/>
            <a:ext cx="111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会友课程</a:t>
            </a:r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《</a:t>
            </a:r>
            <a:r>
              <a:rPr lang="ja-JP" altLang="en-US" sz="7200" b="1">
                <a:solidFill>
                  <a:schemeClr val="bg1"/>
                </a:solidFill>
                <a:cs typeface="+mn-ea"/>
                <a:sym typeface="+mn-lt"/>
              </a:rPr>
              <a:t>圣经要道</a:t>
            </a:r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4BF2E4-64B1-8D43-A956-7486FCBA2436}"/>
              </a:ext>
            </a:extLst>
          </p:cNvPr>
          <p:cNvGrpSpPr/>
          <p:nvPr/>
        </p:nvGrpSpPr>
        <p:grpSpPr>
          <a:xfrm>
            <a:off x="792219" y="3790853"/>
            <a:ext cx="3439948" cy="1220043"/>
            <a:chOff x="1098886" y="3889183"/>
            <a:chExt cx="3439948" cy="12200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F404D7-2351-5644-8155-1AC1A2F1BCE2}"/>
                </a:ext>
              </a:extLst>
            </p:cNvPr>
            <p:cNvGrpSpPr/>
            <p:nvPr/>
          </p:nvGrpSpPr>
          <p:grpSpPr>
            <a:xfrm>
              <a:off x="1752274" y="4319857"/>
              <a:ext cx="2786560" cy="657240"/>
              <a:chOff x="1714820" y="4264212"/>
              <a:chExt cx="3324492" cy="784117"/>
            </a:xfrm>
          </p:grpSpPr>
          <p:sp>
            <p:nvSpPr>
              <p:cNvPr id="6" name="Rounded Rectangle 12">
                <a:extLst>
                  <a:ext uri="{FF2B5EF4-FFF2-40B4-BE49-F238E27FC236}">
                    <a16:creationId xmlns:a16="http://schemas.microsoft.com/office/drawing/2014/main" id="{53BEF2A9-981A-4C1A-B3B5-D9FE61E70B3D}"/>
                  </a:ext>
                </a:extLst>
              </p:cNvPr>
              <p:cNvSpPr/>
              <p:nvPr/>
            </p:nvSpPr>
            <p:spPr>
              <a:xfrm>
                <a:off x="1714820" y="4264212"/>
                <a:ext cx="3282220" cy="41649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5543D8C-66D3-FF45-8F83-2DDE347A15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7668" y="4296245"/>
                <a:ext cx="2857098" cy="37222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070E7AC-7C93-6142-A35D-AB10C7AF96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97668" y="4692760"/>
                <a:ext cx="2941644" cy="355569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52ACE0-D99C-A546-8727-303EDBEDD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8886" y="3889183"/>
              <a:ext cx="1049601" cy="1220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5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0D7AD0-8500-4B8D-8628-BAA7B597EBE1}"/>
              </a:ext>
            </a:extLst>
          </p:cNvPr>
          <p:cNvSpPr/>
          <p:nvPr/>
        </p:nvSpPr>
        <p:spPr>
          <a:xfrm>
            <a:off x="0" y="0"/>
            <a:ext cx="2670629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93AD7D-F171-4DFC-948E-1A95AB438BB3}"/>
              </a:ext>
            </a:extLst>
          </p:cNvPr>
          <p:cNvSpPr/>
          <p:nvPr/>
        </p:nvSpPr>
        <p:spPr>
          <a:xfrm>
            <a:off x="11364686" y="0"/>
            <a:ext cx="82731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F1334-C9CB-8C40-A311-AFC901D18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2" y="0"/>
            <a:ext cx="4572000" cy="685800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DE2E6432-8F29-F347-B0C7-61363B080422}"/>
              </a:ext>
            </a:extLst>
          </p:cNvPr>
          <p:cNvSpPr/>
          <p:nvPr/>
        </p:nvSpPr>
        <p:spPr>
          <a:xfrm>
            <a:off x="5751387" y="2073717"/>
            <a:ext cx="5196933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再者，上帝的三个位格不是将上帝分为三份，每一位格代表上帝的三分之一。圣经论耶稣说：“上帝本性一切的丰盛，都有形有体的居住在基督里面。”（西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）圣父、圣子和圣灵每一位都是真正而完全的上帝，却不是三位上帝，上帝只有一位。教会以“三位一体”一词表达圣经所显示的这一真理。圣经说上帝是圣三一，是独一的真神，其他的神都是偶像。</a:t>
            </a:r>
          </a:p>
          <a:p>
            <a:pPr defTabSz="609585">
              <a:lnSpc>
                <a:spcPct val="150000"/>
              </a:lnSpc>
            </a:pPr>
            <a:endParaRPr lang="zh-CN" altLang="en-US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2E3C2201-019C-C44D-8CCD-7B70AAEE1BA6}"/>
              </a:ext>
            </a:extLst>
          </p:cNvPr>
          <p:cNvCxnSpPr/>
          <p:nvPr/>
        </p:nvCxnSpPr>
        <p:spPr>
          <a:xfrm>
            <a:off x="5775868" y="1909627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B82E4299-C7DF-F549-9D57-8D0D9FD0AFA4}"/>
              </a:ext>
            </a:extLst>
          </p:cNvPr>
          <p:cNvSpPr txBox="1">
            <a:spLocks/>
          </p:cNvSpPr>
          <p:nvPr/>
        </p:nvSpPr>
        <p:spPr>
          <a:xfrm>
            <a:off x="5653947" y="729163"/>
            <a:ext cx="5710739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 上帝是三位一体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8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74E90FA9-A109-4F8C-A8B7-90E284E2841D}"/>
              </a:ext>
            </a:extLst>
          </p:cNvPr>
          <p:cNvSpPr/>
          <p:nvPr/>
        </p:nvSpPr>
        <p:spPr>
          <a:xfrm>
            <a:off x="6879320" y="957263"/>
            <a:ext cx="5312680" cy="4773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687958-3555-4E4A-9B82-D1B79D38AF87}"/>
              </a:ext>
            </a:extLst>
          </p:cNvPr>
          <p:cNvSpPr/>
          <p:nvPr/>
        </p:nvSpPr>
        <p:spPr>
          <a:xfrm>
            <a:off x="0" y="957263"/>
            <a:ext cx="449943" cy="4773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A9B9363B-8BF4-4918-BCA7-54351B085931}"/>
              </a:ext>
            </a:extLst>
          </p:cNvPr>
          <p:cNvCxnSpPr/>
          <p:nvPr/>
        </p:nvCxnSpPr>
        <p:spPr>
          <a:xfrm>
            <a:off x="967474" y="3460425"/>
            <a:ext cx="28271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80B595-0FCA-6B4F-9D29-C89F87E90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032" y="-1"/>
            <a:ext cx="4280248" cy="6417145"/>
          </a:xfrm>
          <a:prstGeom prst="rect">
            <a:avLst/>
          </a:prstGeom>
        </p:spPr>
      </p:pic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F9886380-A0CB-3A41-AE1F-516E3183D050}"/>
              </a:ext>
            </a:extLst>
          </p:cNvPr>
          <p:cNvCxnSpPr/>
          <p:nvPr/>
        </p:nvCxnSpPr>
        <p:spPr>
          <a:xfrm>
            <a:off x="939708" y="1432968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>
            <a:extLst>
              <a:ext uri="{FF2B5EF4-FFF2-40B4-BE49-F238E27FC236}">
                <a16:creationId xmlns:a16="http://schemas.microsoft.com/office/drawing/2014/main" id="{9E8BB87F-B754-CB44-9586-34CAC19A5613}"/>
              </a:ext>
            </a:extLst>
          </p:cNvPr>
          <p:cNvSpPr/>
          <p:nvPr/>
        </p:nvSpPr>
        <p:spPr>
          <a:xfrm>
            <a:off x="7485032" y="-1"/>
            <a:ext cx="4280248" cy="6417145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86000"/>
                  <a:lumMod val="52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7DBFED3-BC4F-0D40-951A-E1B6977B0D4C}"/>
              </a:ext>
            </a:extLst>
          </p:cNvPr>
          <p:cNvSpPr/>
          <p:nvPr/>
        </p:nvSpPr>
        <p:spPr>
          <a:xfrm>
            <a:off x="865725" y="1709399"/>
            <a:ext cx="5196933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三一上帝是怎样的呢？只要留意圣经描述上的特性，便可以找到这问题的关键了。</a:t>
            </a: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上帝的主要属性是什么呢？</a:t>
            </a: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这些属性与人有什么关系呢？</a:t>
            </a: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在上帝对人的关系上，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它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们又如何重要呢？</a:t>
            </a:r>
          </a:p>
          <a:p>
            <a:pPr defTabSz="609585">
              <a:lnSpc>
                <a:spcPct val="150000"/>
              </a:lnSpc>
            </a:pPr>
            <a:endParaRPr lang="zh-CN" altLang="en-US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39B6A87-BB55-8144-B3C6-F7988B91A3BA}"/>
              </a:ext>
            </a:extLst>
          </p:cNvPr>
          <p:cNvSpPr txBox="1">
            <a:spLocks/>
          </p:cNvSpPr>
          <p:nvPr/>
        </p:nvSpPr>
        <p:spPr>
          <a:xfrm>
            <a:off x="865725" y="957263"/>
            <a:ext cx="5710739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 上帝是三位一体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2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79C72EE3-C086-C947-9C6F-81C1C407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743" y="1694809"/>
            <a:ext cx="6346580" cy="4289818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5453743" y="925341"/>
            <a:ext cx="6346580" cy="54888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8C98049D-9263-D94A-BA04-061DAB8CD836}"/>
              </a:ext>
            </a:extLst>
          </p:cNvPr>
          <p:cNvCxnSpPr/>
          <p:nvPr/>
        </p:nvCxnSpPr>
        <p:spPr>
          <a:xfrm>
            <a:off x="769625" y="1718400"/>
            <a:ext cx="3645014" cy="259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>
            <a:extLst>
              <a:ext uri="{FF2B5EF4-FFF2-40B4-BE49-F238E27FC236}">
                <a16:creationId xmlns:a16="http://schemas.microsoft.com/office/drawing/2014/main" id="{70B2C47C-60EB-FB45-BBE8-FB540D8FC15E}"/>
              </a:ext>
            </a:extLst>
          </p:cNvPr>
          <p:cNvSpPr/>
          <p:nvPr/>
        </p:nvSpPr>
        <p:spPr>
          <a:xfrm>
            <a:off x="769626" y="1960377"/>
            <a:ext cx="3965662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上帝是永恒的，没有时间性，永不改变。通常人所想到的只有时间和变迁。万物必有始，也必有终；而且万事必然时常改变。对于人本身来说，这种说法特别正确。可是上帝却是永恒的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-----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没有起始，也没有终结。未有世界以先，上帝已经存在。“诸山未曾生出，地与世界你未曾造成，从亘古到永远，你是上帝。”（诗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  <a:p>
            <a:pPr defTabSz="609585">
              <a:lnSpc>
                <a:spcPct val="150000"/>
              </a:lnSpc>
            </a:pPr>
            <a:endParaRPr lang="zh-CN" altLang="en-US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6C45DD-AFB9-A741-AE27-8B8B72BC1F29}"/>
              </a:ext>
            </a:extLst>
          </p:cNvPr>
          <p:cNvSpPr txBox="1">
            <a:spLocks/>
          </p:cNvSpPr>
          <p:nvPr/>
        </p:nvSpPr>
        <p:spPr>
          <a:xfrm>
            <a:off x="769625" y="615823"/>
            <a:ext cx="5710739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第四节 </a:t>
            </a:r>
            <a:endParaRPr lang="en-US" altLang="zh-CN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上帝是永恒的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55000"/>
                  <a:lumMod val="99000"/>
                  <a:lumOff val="1000"/>
                </a:schemeClr>
              </a:gs>
              <a:gs pos="40000">
                <a:schemeClr val="accent4">
                  <a:lumMod val="60000"/>
                  <a:lumOff val="40000"/>
                  <a:alpha val="2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`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3CAD4A-4BA2-514A-A835-4774023D2410}"/>
              </a:ext>
            </a:extLst>
          </p:cNvPr>
          <p:cNvSpPr/>
          <p:nvPr/>
        </p:nvSpPr>
        <p:spPr>
          <a:xfrm>
            <a:off x="0" y="426719"/>
            <a:ext cx="7355840" cy="59053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82000"/>
                </a:schemeClr>
              </a:gs>
              <a:gs pos="100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`</a:t>
            </a:r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6964E4-B726-4EED-B099-11180FD25063}"/>
              </a:ext>
            </a:extLst>
          </p:cNvPr>
          <p:cNvSpPr/>
          <p:nvPr/>
        </p:nvSpPr>
        <p:spPr>
          <a:xfrm>
            <a:off x="573947" y="2122709"/>
            <a:ext cx="6619333" cy="3736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既然上帝是永恒的，便不受时间限制；他是无穷无尽的。人仔细地计算时刻，顺序记录发生的事情，又小心留意其间所经历的时日，只因为想不出其他更好的方法。然而上帝却没有受到这些限制；彼得说：“主看一日如千年，千年如一日。”（彼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）耶稣对犹太人说：“还没有亚伯拉罕，就有了我。”（约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）也为上帝不受时间限制的特性作证了。亚伯拉罕受时间的限制，然而耶稣是上帝，是无穷无尽并且永远存在的。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D108278E-2D93-41F7-B879-BDE7DAC11674}"/>
              </a:ext>
            </a:extLst>
          </p:cNvPr>
          <p:cNvCxnSpPr/>
          <p:nvPr/>
        </p:nvCxnSpPr>
        <p:spPr>
          <a:xfrm>
            <a:off x="695868" y="1889307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25451151-4B80-47B6-ADD3-35E93B44618A}"/>
              </a:ext>
            </a:extLst>
          </p:cNvPr>
          <p:cNvSpPr txBox="1">
            <a:spLocks/>
          </p:cNvSpPr>
          <p:nvPr/>
        </p:nvSpPr>
        <p:spPr>
          <a:xfrm>
            <a:off x="573947" y="1217030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第四节 上帝是永恒的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3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AF002683-327E-4C8E-821B-38BB8F72D0FC}"/>
              </a:ext>
            </a:extLst>
          </p:cNvPr>
          <p:cNvCxnSpPr>
            <a:cxnSpLocks/>
          </p:cNvCxnSpPr>
          <p:nvPr/>
        </p:nvCxnSpPr>
        <p:spPr>
          <a:xfrm flipV="1">
            <a:off x="465374" y="1257072"/>
            <a:ext cx="3294804" cy="570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D540A-31EE-6E40-AAA1-B9C44755D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74" y="1264159"/>
            <a:ext cx="4533345" cy="5142457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D67E6DD6-305F-5D4B-B090-FBE151356DB3}"/>
              </a:ext>
            </a:extLst>
          </p:cNvPr>
          <p:cNvSpPr/>
          <p:nvPr/>
        </p:nvSpPr>
        <p:spPr>
          <a:xfrm>
            <a:off x="5475343" y="1257072"/>
            <a:ext cx="5912961" cy="696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上帝不仅是永恒的和无穷无尽的，同时也是永不改变的。诗篇作者认识到天地会渐渐变旧而且有所改变，就称颂上帝说：“唯有你永不改变，你的年数，没有穷尽。”（诗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102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27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）论各项美善的恩赐，雅各说是你从众光之父那里降下来的，同时又指出：“在他并没有改变，也没有转动的影儿。”（雅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17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这表示上帝赐给人的应许，对人说过的话总是不变的。人可能背弃上帝的圣道，可能拒绝相信上帝的话语，但是上帝却永远坚守他的应许。保罗写信与提摩太说：“我们纵然失信，他仍是可信的；因为他不能背乎自己。”（提后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）人的不信，不能使上帝背弃他自己的圣道（罗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defTabSz="609585">
              <a:lnSpc>
                <a:spcPct val="150000"/>
              </a:lnSpc>
            </a:pP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zh-CN" altLang="en-US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91EA9B16-BF67-874E-92F1-EA05F160C583}"/>
              </a:ext>
            </a:extLst>
          </p:cNvPr>
          <p:cNvCxnSpPr/>
          <p:nvPr/>
        </p:nvCxnSpPr>
        <p:spPr>
          <a:xfrm>
            <a:off x="465374" y="1497923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0F93389-7AF8-954B-85C2-7862094F73BF}"/>
              </a:ext>
            </a:extLst>
          </p:cNvPr>
          <p:cNvSpPr txBox="1">
            <a:spLocks/>
          </p:cNvSpPr>
          <p:nvPr/>
        </p:nvSpPr>
        <p:spPr>
          <a:xfrm>
            <a:off x="385261" y="591882"/>
            <a:ext cx="5710739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第四节 上帝是永恒的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2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C0C8D6E-66D0-49D4-941C-A217062F6918}"/>
              </a:ext>
            </a:extLst>
          </p:cNvPr>
          <p:cNvSpPr/>
          <p:nvPr/>
        </p:nvSpPr>
        <p:spPr>
          <a:xfrm>
            <a:off x="7396481" y="5219700"/>
            <a:ext cx="4795520" cy="163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2E34BD6-F37F-4E9B-92D3-DF5FDE3A77ED}"/>
              </a:ext>
            </a:extLst>
          </p:cNvPr>
          <p:cNvSpPr/>
          <p:nvPr/>
        </p:nvSpPr>
        <p:spPr>
          <a:xfrm>
            <a:off x="0" y="0"/>
            <a:ext cx="82731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CDD73-9840-F047-98EA-A02A0B3869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481" y="0"/>
            <a:ext cx="4376585" cy="5835446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DEDD5177-67AA-3B4B-ABCA-B454E5880720}"/>
              </a:ext>
            </a:extLst>
          </p:cNvPr>
          <p:cNvSpPr/>
          <p:nvPr/>
        </p:nvSpPr>
        <p:spPr>
          <a:xfrm>
            <a:off x="1152238" y="1133693"/>
            <a:ext cx="5980082" cy="558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上帝的另一特性，和不受时间限制，永不改变的特性非常接近，就是不受空间的限制。说得正确一点就是：上帝是无所不在的。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耶利米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记录上帝的话：“耶和华说：我岂不充满天地么？”（耶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一座建筑物占据了某个空间却不能把上帝挤出去。我们说上帝在美国，并非表示他不能同时在亚洲、欧洲、非洲，事实上上帝存在于天地各处。没有航天员可以飞到上帝领域以外的太空。“我往哪里去躲避你的灵？我往何处逃避你的面？”（诗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139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）诗篇作者问得很好。他知道人没有地方可以躲避上帝的面。基督徒却同时得到安慰的确据：“看哪！我必常与你同在。”（太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28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）因为无论是时间或是空间，都不能阻止基督徒与上帝永远的同在。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B6A22409-4310-BF42-BE70-B6DE50801679}"/>
              </a:ext>
            </a:extLst>
          </p:cNvPr>
          <p:cNvCxnSpPr>
            <a:cxnSpLocks/>
          </p:cNvCxnSpPr>
          <p:nvPr/>
        </p:nvCxnSpPr>
        <p:spPr>
          <a:xfrm>
            <a:off x="1296518" y="969603"/>
            <a:ext cx="341772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BDFE88DA-3DFB-2843-9B3F-8F51533B8D6A}"/>
              </a:ext>
            </a:extLst>
          </p:cNvPr>
          <p:cNvSpPr txBox="1">
            <a:spLocks/>
          </p:cNvSpPr>
          <p:nvPr/>
        </p:nvSpPr>
        <p:spPr>
          <a:xfrm>
            <a:off x="1174597" y="378419"/>
            <a:ext cx="5710739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第五节 上帝是无所不在的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3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4865F0C-F6C8-E743-A803-F41BF478DA58}"/>
              </a:ext>
            </a:extLst>
          </p:cNvPr>
          <p:cNvSpPr/>
          <p:nvPr/>
        </p:nvSpPr>
        <p:spPr>
          <a:xfrm>
            <a:off x="641169" y="2009099"/>
            <a:ext cx="7686402" cy="4661276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上帝是无所不知的。“他的智慧，无法测度。”（诗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147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）他无事不知。希伯来书作者提醒读者说：“被造的，没有一样在他面前不显然的；原来万物，在那与我们有关系的主眼前，都是赤露敞开的。”（来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）人常忘记所做过的许多事情、所说过的许多话语；上帝却完全知道并记得。也许人不会觉察掠过脑海的每一个意念，可是鉴察人心的上帝却看见而且知道。基督徒遭遇困境时可能惧怕上帝把自己忘记了，然而上帝却完全知道、看见而且纪念他。</a:t>
            </a:r>
          </a:p>
          <a:p>
            <a:pPr defTabSz="609585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F705E7C4-435E-C447-A839-3FAE71E021D3}"/>
              </a:ext>
            </a:extLst>
          </p:cNvPr>
          <p:cNvCxnSpPr>
            <a:cxnSpLocks/>
          </p:cNvCxnSpPr>
          <p:nvPr/>
        </p:nvCxnSpPr>
        <p:spPr>
          <a:xfrm>
            <a:off x="641169" y="2009099"/>
            <a:ext cx="5614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85CFE7BF-1852-AD4E-9D98-49BA5E86B9FA}"/>
              </a:ext>
            </a:extLst>
          </p:cNvPr>
          <p:cNvSpPr txBox="1">
            <a:spLocks/>
          </p:cNvSpPr>
          <p:nvPr/>
        </p:nvSpPr>
        <p:spPr>
          <a:xfrm>
            <a:off x="641169" y="828635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 上帝是无所不知的</a:t>
            </a:r>
            <a:endParaRPr lang="id-ID" sz="3000" b="1" spc="3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C0C8D6E-66D0-49D4-941C-A217062F6918}"/>
              </a:ext>
            </a:extLst>
          </p:cNvPr>
          <p:cNvSpPr/>
          <p:nvPr/>
        </p:nvSpPr>
        <p:spPr>
          <a:xfrm>
            <a:off x="6920318" y="3429000"/>
            <a:ext cx="5271682" cy="342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2E34BD6-F37F-4E9B-92D3-DF5FDE3A77ED}"/>
              </a:ext>
            </a:extLst>
          </p:cNvPr>
          <p:cNvSpPr/>
          <p:nvPr/>
        </p:nvSpPr>
        <p:spPr>
          <a:xfrm>
            <a:off x="0" y="0"/>
            <a:ext cx="82731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2371-BEE1-D241-8B15-DC3504BE9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299" y="-10820"/>
            <a:ext cx="4495801" cy="6344985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9679C260-F85A-F446-9B5C-46DD0CD85080}"/>
              </a:ext>
            </a:extLst>
          </p:cNvPr>
          <p:cNvSpPr/>
          <p:nvPr/>
        </p:nvSpPr>
        <p:spPr>
          <a:xfrm>
            <a:off x="1183547" y="1937701"/>
            <a:ext cx="5614851" cy="327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对万事全然明暸就是完全的智慧。上帝知道什么是最好的。“在上帝有智慧的能力，他有谋略和知识。”（伯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）人看到了上帝伟大的创造，不能不说：“耶和华啊！你所造的何其多，都是你用智慧造成的。”（诗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）不错，保罗可以这样写：“深哉！上帝丰富的智能和知识！”（罗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176DF0B-26F8-6744-B442-0E1F700C128D}"/>
              </a:ext>
            </a:extLst>
          </p:cNvPr>
          <p:cNvCxnSpPr/>
          <p:nvPr/>
        </p:nvCxnSpPr>
        <p:spPr>
          <a:xfrm>
            <a:off x="1305468" y="1704299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F37EE665-A12E-354C-BB5A-5D7F59084905}"/>
              </a:ext>
            </a:extLst>
          </p:cNvPr>
          <p:cNvSpPr txBox="1">
            <a:spLocks/>
          </p:cNvSpPr>
          <p:nvPr/>
        </p:nvSpPr>
        <p:spPr>
          <a:xfrm>
            <a:off x="1183547" y="523835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第六节 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上帝是无所不知的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9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DAD76F6D-94BD-A34E-A1C2-54000FDE812F}"/>
              </a:ext>
            </a:extLst>
          </p:cNvPr>
          <p:cNvSpPr/>
          <p:nvPr/>
        </p:nvSpPr>
        <p:spPr>
          <a:xfrm>
            <a:off x="913582" y="1898434"/>
            <a:ext cx="6421938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人类虽然已经晓得运用并控制广大的能源，但仍难免遇到无能为力的情形。这时候就不能不说：“在人这是不可能的。”相反地，耶稣说：“在上帝凡事都能。”（太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）上帝是无所不能的，他的能力超乎人的想象。保罗写信给以弗所人说：“上帝能照着运行在我们心里的大力，充充足足的成就一切超过我们所求所想的。”（弗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）人常自夸其能力，又自夸在科学上的发现和发展。有时候这些表现不错是伟大无比，可是跟上帝无所不能的权力比较起来，却是多么渺小啊！</a:t>
            </a:r>
          </a:p>
          <a:p>
            <a:pPr defTabSz="609585"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40A19-A0DD-1943-A7C8-FB8EA07B4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720" y="0"/>
            <a:ext cx="4653280" cy="685800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71F2D83B-67B7-4FDF-8A52-EF4AE94A9685}"/>
              </a:ext>
            </a:extLst>
          </p:cNvPr>
          <p:cNvSpPr/>
          <p:nvPr/>
        </p:nvSpPr>
        <p:spPr>
          <a:xfrm>
            <a:off x="4699" y="0"/>
            <a:ext cx="54190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53C06E16-FEED-304C-97B1-2D9644876043}"/>
              </a:ext>
            </a:extLst>
          </p:cNvPr>
          <p:cNvCxnSpPr/>
          <p:nvPr/>
        </p:nvCxnSpPr>
        <p:spPr>
          <a:xfrm>
            <a:off x="1035503" y="1665032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E7000566-1E5E-B54C-9D7B-19FBF4855D82}"/>
              </a:ext>
            </a:extLst>
          </p:cNvPr>
          <p:cNvSpPr txBox="1">
            <a:spLocks/>
          </p:cNvSpPr>
          <p:nvPr/>
        </p:nvSpPr>
        <p:spPr>
          <a:xfrm>
            <a:off x="913582" y="484568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第七节 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上帝是无所不能的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3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E2E7994-190C-4122-8C07-9A5B86FD47BB}"/>
              </a:ext>
            </a:extLst>
          </p:cNvPr>
          <p:cNvSpPr/>
          <p:nvPr/>
        </p:nvSpPr>
        <p:spPr>
          <a:xfrm>
            <a:off x="5486400" y="6724650"/>
            <a:ext cx="6705600" cy="171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78807F95-A133-4607-937E-BE39A1CC77E4}"/>
              </a:ext>
            </a:extLst>
          </p:cNvPr>
          <p:cNvCxnSpPr/>
          <p:nvPr/>
        </p:nvCxnSpPr>
        <p:spPr>
          <a:xfrm>
            <a:off x="5384800" y="1945197"/>
            <a:ext cx="3645014" cy="259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ED691AB4-AD36-492B-87A5-871B476DB5AB}"/>
              </a:ext>
            </a:extLst>
          </p:cNvPr>
          <p:cNvSpPr/>
          <p:nvPr/>
        </p:nvSpPr>
        <p:spPr>
          <a:xfrm>
            <a:off x="5341807" y="2126214"/>
            <a:ext cx="6447421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以赛亚在异象中见到荣耀的主，又听见围绕宝座、有六个翅膀的天使彼此呼喊：“圣哉！圣哉！万军之耶和华，他的荣耀充满全地。”（赛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）上帝是应当被尊崇的。他是绝对完美，应得一切尊贵、荣耀和称颂的独一上帝。由于他绝对完美，所以他爱一切美好的事，又对人说：“所以你们要成为圣洁，因为我是圣洁的。”（利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）又因上帝是圣洁的，所以他恨恶一切罪恶。不管是说假话或心存邪恶，“这些事都为我所恨恶。这是耶和华说的。”（亚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17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  <a:p>
            <a:pPr defTabSz="609585">
              <a:lnSpc>
                <a:spcPct val="150000"/>
              </a:lnSpc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F64068-1C4F-49C8-BBB5-AC286B5B41FA}"/>
              </a:ext>
            </a:extLst>
          </p:cNvPr>
          <p:cNvSpPr/>
          <p:nvPr/>
        </p:nvSpPr>
        <p:spPr>
          <a:xfrm>
            <a:off x="0" y="2172101"/>
            <a:ext cx="3505200" cy="470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8C9FF3-9B3E-354A-B1FD-E946E0BEF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"/>
          <a:stretch/>
        </p:blipFill>
        <p:spPr>
          <a:xfrm>
            <a:off x="630452" y="842620"/>
            <a:ext cx="4085670" cy="5399856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0F6157A0-FEE7-F148-92EB-7BACEA9763EA}"/>
              </a:ext>
            </a:extLst>
          </p:cNvPr>
          <p:cNvSpPr txBox="1">
            <a:spLocks/>
          </p:cNvSpPr>
          <p:nvPr/>
        </p:nvSpPr>
        <p:spPr>
          <a:xfrm>
            <a:off x="5384800" y="842620"/>
            <a:ext cx="5182418" cy="102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第八节 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lvl="0" algn="l"/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上帝是圣洁的</a:t>
            </a:r>
          </a:p>
        </p:txBody>
      </p:sp>
      <p:grpSp>
        <p:nvGrpSpPr>
          <p:cNvPr id="22" name="组合 17">
            <a:extLst>
              <a:ext uri="{FF2B5EF4-FFF2-40B4-BE49-F238E27FC236}">
                <a16:creationId xmlns:a16="http://schemas.microsoft.com/office/drawing/2014/main" id="{068D08AF-B97A-AA43-AD62-0F57D9604C64}"/>
              </a:ext>
            </a:extLst>
          </p:cNvPr>
          <p:cNvGrpSpPr/>
          <p:nvPr/>
        </p:nvGrpSpPr>
        <p:grpSpPr>
          <a:xfrm>
            <a:off x="9754418" y="766564"/>
            <a:ext cx="1807130" cy="418563"/>
            <a:chOff x="753590" y="5879381"/>
            <a:chExt cx="1807130" cy="418563"/>
          </a:xfrm>
        </p:grpSpPr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DF3B2769-4447-9641-98EC-A6CB64C9311B}"/>
                </a:ext>
              </a:extLst>
            </p:cNvPr>
            <p:cNvSpPr/>
            <p:nvPr/>
          </p:nvSpPr>
          <p:spPr>
            <a:xfrm>
              <a:off x="753590" y="5879381"/>
              <a:ext cx="1807130" cy="3773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1F2BAF7C-0E28-1E44-8947-330F2D067317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024"/>
              <a:ext cx="1807130" cy="3809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id-ID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8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56761" y="0"/>
            <a:ext cx="7116897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636273" y="624565"/>
            <a:ext cx="0" cy="62334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556812" y="3252634"/>
            <a:ext cx="158925" cy="1589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56812" y="4095691"/>
            <a:ext cx="158925" cy="1589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56812" y="4938750"/>
            <a:ext cx="158925" cy="1589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56812" y="5781808"/>
            <a:ext cx="158925" cy="1589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273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25461" y="527876"/>
            <a:ext cx="2221625" cy="2221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Others_1"/>
          <p:cNvSpPr txBox="1"/>
          <p:nvPr>
            <p:custDataLst>
              <p:tags r:id="rId1"/>
            </p:custDataLst>
          </p:nvPr>
        </p:nvSpPr>
        <p:spPr>
          <a:xfrm>
            <a:off x="5075442" y="624563"/>
            <a:ext cx="1434844" cy="20600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26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  <a:endParaRPr lang="en-US" altLang="zh-CN" sz="626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626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14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135991" y="1450928"/>
            <a:ext cx="2155037" cy="44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27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227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AF49C9-0953-E54D-9A0F-E702BC09C51E}"/>
              </a:ext>
            </a:extLst>
          </p:cNvPr>
          <p:cNvGrpSpPr/>
          <p:nvPr/>
        </p:nvGrpSpPr>
        <p:grpSpPr>
          <a:xfrm>
            <a:off x="3212446" y="2932580"/>
            <a:ext cx="2580417" cy="3419619"/>
            <a:chOff x="2371950" y="3174937"/>
            <a:chExt cx="2580417" cy="3419619"/>
          </a:xfrm>
        </p:grpSpPr>
        <p:sp>
          <p:nvSpPr>
            <p:cNvPr id="4" name="文本框 25"/>
            <p:cNvSpPr txBox="1">
              <a:spLocks noChangeArrowheads="1"/>
            </p:cNvSpPr>
            <p:nvPr/>
          </p:nvSpPr>
          <p:spPr bwMode="auto">
            <a:xfrm>
              <a:off x="2371950" y="3174937"/>
              <a:ext cx="25177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01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对上帝的认识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" name="文本框 28"/>
            <p:cNvSpPr txBox="1">
              <a:spLocks noChangeArrowheads="1"/>
            </p:cNvSpPr>
            <p:nvPr/>
          </p:nvSpPr>
          <p:spPr bwMode="auto">
            <a:xfrm>
              <a:off x="2371950" y="3615089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02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上帝的本性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9" name="文本框 30"/>
            <p:cNvSpPr txBox="1">
              <a:spLocks noChangeArrowheads="1"/>
            </p:cNvSpPr>
            <p:nvPr/>
          </p:nvSpPr>
          <p:spPr bwMode="auto">
            <a:xfrm>
              <a:off x="2371950" y="4055241"/>
              <a:ext cx="25804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03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世界之起源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" name="文本框 32"/>
            <p:cNvSpPr txBox="1">
              <a:spLocks noChangeArrowheads="1"/>
            </p:cNvSpPr>
            <p:nvPr/>
          </p:nvSpPr>
          <p:spPr bwMode="auto">
            <a:xfrm>
              <a:off x="2371950" y="4495393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04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罪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0" name="文本框 32">
              <a:extLst>
                <a:ext uri="{FF2B5EF4-FFF2-40B4-BE49-F238E27FC236}">
                  <a16:creationId xmlns:a16="http://schemas.microsoft.com/office/drawing/2014/main" id="{7D43FD47-A6F2-0840-9005-C732E57D7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935545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05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耶稣基督救赎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1" name="文本框 32">
              <a:extLst>
                <a:ext uri="{FF2B5EF4-FFF2-40B4-BE49-F238E27FC236}">
                  <a16:creationId xmlns:a16="http://schemas.microsoft.com/office/drawing/2014/main" id="{B1FF1550-ACEE-7E49-A099-BECB5567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375697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06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救赎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2" name="文本框 32">
              <a:extLst>
                <a:ext uri="{FF2B5EF4-FFF2-40B4-BE49-F238E27FC236}">
                  <a16:creationId xmlns:a16="http://schemas.microsoft.com/office/drawing/2014/main" id="{6A34A6B4-EB48-E04B-9C5A-6A6A74775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815849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07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信心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06912E8B-5A18-8D42-879A-CACA5A4AF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6256002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zh-CN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08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信心的果子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AA833-2EF9-9A43-8214-7781D80C37E2}"/>
              </a:ext>
            </a:extLst>
          </p:cNvPr>
          <p:cNvGrpSpPr/>
          <p:nvPr/>
        </p:nvGrpSpPr>
        <p:grpSpPr>
          <a:xfrm>
            <a:off x="6285308" y="2932580"/>
            <a:ext cx="2844177" cy="3419619"/>
            <a:chOff x="2371950" y="3174937"/>
            <a:chExt cx="2844177" cy="341961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6391448-F789-6F4A-9BFA-78C6AE3A6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174937"/>
              <a:ext cx="25177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09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祷告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7" name="文本框 28">
              <a:extLst>
                <a:ext uri="{FF2B5EF4-FFF2-40B4-BE49-F238E27FC236}">
                  <a16:creationId xmlns:a16="http://schemas.microsoft.com/office/drawing/2014/main" id="{DBC347EA-9012-984D-AA5D-29C92BE90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3615089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10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施恩具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C6F19F60-1451-E040-9B24-38CD79B30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055241"/>
              <a:ext cx="25804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11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洗礼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9" name="文本框 32">
              <a:extLst>
                <a:ext uri="{FF2B5EF4-FFF2-40B4-BE49-F238E27FC236}">
                  <a16:creationId xmlns:a16="http://schemas.microsoft.com/office/drawing/2014/main" id="{F9AD0583-6FF9-364B-82BC-6DDDDD5D8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495393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12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圣餐礼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0" name="文本框 32">
              <a:extLst>
                <a:ext uri="{FF2B5EF4-FFF2-40B4-BE49-F238E27FC236}">
                  <a16:creationId xmlns:a16="http://schemas.microsoft.com/office/drawing/2014/main" id="{BEE804E2-6854-9F4B-A158-D40505C3A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4935545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13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教会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1" name="文本框 32">
              <a:extLst>
                <a:ext uri="{FF2B5EF4-FFF2-40B4-BE49-F238E27FC236}">
                  <a16:creationId xmlns:a16="http://schemas.microsoft.com/office/drawing/2014/main" id="{CF93E6F8-BF64-2C4B-960B-C17082F28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375697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14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传道职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2" name="文本框 32">
              <a:extLst>
                <a:ext uri="{FF2B5EF4-FFF2-40B4-BE49-F238E27FC236}">
                  <a16:creationId xmlns:a16="http://schemas.microsoft.com/office/drawing/2014/main" id="{CE7E52EA-0B21-2444-87A9-9BA4BD1F2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5815849"/>
              <a:ext cx="2520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15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教会与政府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EB5EB2A-02E0-8F41-98F2-A29F0FE08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1950" y="6256002"/>
              <a:ext cx="28441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en-US" altLang="ja-JP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16</a:t>
              </a:r>
              <a:r>
                <a:rPr lang="zh-CN" altLang="en-US" sz="22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ja-JP" altLang="en-US" sz="22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万物的结局与永恒</a:t>
              </a:r>
              <a:endPara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3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384412" y="317310"/>
            <a:ext cx="11423176" cy="622337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971225C8-19FE-3D4E-AF78-266F1187D76C}"/>
              </a:ext>
            </a:extLst>
          </p:cNvPr>
          <p:cNvCxnSpPr/>
          <p:nvPr/>
        </p:nvCxnSpPr>
        <p:spPr>
          <a:xfrm>
            <a:off x="913582" y="2015707"/>
            <a:ext cx="3645014" cy="259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>
            <a:extLst>
              <a:ext uri="{FF2B5EF4-FFF2-40B4-BE49-F238E27FC236}">
                <a16:creationId xmlns:a16="http://schemas.microsoft.com/office/drawing/2014/main" id="{270AE175-6129-AE4F-A999-7DFFB73C7E03}"/>
              </a:ext>
            </a:extLst>
          </p:cNvPr>
          <p:cNvSpPr/>
          <p:nvPr/>
        </p:nvSpPr>
        <p:spPr>
          <a:xfrm>
            <a:off x="870589" y="2196724"/>
            <a:ext cx="10020567" cy="42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ts val="3640"/>
              </a:lnSpc>
              <a:spcAft>
                <a:spcPts val="600"/>
              </a:spcAft>
            </a:pP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因此我们可以见到圣经同时将公义归于上帝。上帝在各方面都公平待人。</a:t>
            </a:r>
            <a:r>
              <a:rPr lang="ja-JP" altLang="en-US" sz="2200" b="1" spc="-150">
                <a:solidFill>
                  <a:schemeClr val="bg1"/>
                </a:solidFill>
                <a:cs typeface="+mn-ea"/>
                <a:sym typeface="+mn-lt"/>
              </a:rPr>
              <a:t>约伯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的一位朋友比勒达说：“上帝岂能偏离公平？全能者岂能偏离公义？”（伯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）这问题的答案显然是否定的：上帝永远不会偏离公义。将要再来判断世界的主耶稣被称为“公义判断的主。”（提后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）圣洁的上帝实在是公平而公义的。他称颂一切的善；惩罚一切的恶。因为他的圣洁，他恨罪恶；因为他的公义，他惩罚罪恶。以赛亚在异象中见到极度圣洁的上帝时，不得不说：“祸哉！我灭亡了。因我是嘴唇不洁的人，又住在嘴唇不洁的民中。”（赛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）人不能轻慢上帝的圣洁和公义，这是绝对正确的。上帝是绝对完美的。“圣哉！圣哉！圣哉！主上帝，是昔在今在以后永在的全能者。”（启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2200" b="1" spc="-150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</a:p>
          <a:p>
            <a:pPr defTabSz="609585"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34C1C8E-932C-5244-A370-1BDDCCCAD6AA}"/>
              </a:ext>
            </a:extLst>
          </p:cNvPr>
          <p:cNvSpPr txBox="1">
            <a:spLocks/>
          </p:cNvSpPr>
          <p:nvPr/>
        </p:nvSpPr>
        <p:spPr>
          <a:xfrm>
            <a:off x="870589" y="1364508"/>
            <a:ext cx="5182418" cy="102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第八节 上帝是圣洁的</a:t>
            </a:r>
          </a:p>
        </p:txBody>
      </p:sp>
    </p:spTree>
    <p:extLst>
      <p:ext uri="{BB962C8B-B14F-4D97-AF65-F5344CB8AC3E}">
        <p14:creationId xmlns:p14="http://schemas.microsoft.com/office/powerpoint/2010/main" val="390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27E87-B727-4543-9701-BF41DBE8F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4"/>
          <a:stretch/>
        </p:blipFill>
        <p:spPr>
          <a:xfrm>
            <a:off x="465373" y="1652187"/>
            <a:ext cx="11201399" cy="2943534"/>
          </a:xfrm>
          <a:prstGeom prst="rect">
            <a:avLst/>
          </a:prstGeom>
        </p:spPr>
      </p:pic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AF002683-327E-4C8E-821B-38BB8F72D0FC}"/>
              </a:ext>
            </a:extLst>
          </p:cNvPr>
          <p:cNvCxnSpPr>
            <a:cxnSpLocks/>
          </p:cNvCxnSpPr>
          <p:nvPr/>
        </p:nvCxnSpPr>
        <p:spPr>
          <a:xfrm flipV="1">
            <a:off x="465374" y="1257072"/>
            <a:ext cx="3294804" cy="570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>
            <a:extLst>
              <a:ext uri="{FF2B5EF4-FFF2-40B4-BE49-F238E27FC236}">
                <a16:creationId xmlns:a16="http://schemas.microsoft.com/office/drawing/2014/main" id="{C9E48F92-171E-45C5-AF52-6ADAE1FDF4C1}"/>
              </a:ext>
            </a:extLst>
          </p:cNvPr>
          <p:cNvSpPr txBox="1">
            <a:spLocks/>
          </p:cNvSpPr>
          <p:nvPr/>
        </p:nvSpPr>
        <p:spPr>
          <a:xfrm>
            <a:off x="340878" y="592898"/>
            <a:ext cx="9290802" cy="592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第九节 上帝就是爱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3186BD6-F2B8-9642-8F2A-930E9698A19B}"/>
              </a:ext>
            </a:extLst>
          </p:cNvPr>
          <p:cNvSpPr/>
          <p:nvPr/>
        </p:nvSpPr>
        <p:spPr>
          <a:xfrm>
            <a:off x="465373" y="1652187"/>
            <a:ext cx="11093304" cy="29435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2DCEE-9FA9-8142-89B6-0B99900F7F8C}"/>
              </a:ext>
            </a:extLst>
          </p:cNvPr>
          <p:cNvSpPr/>
          <p:nvPr/>
        </p:nvSpPr>
        <p:spPr>
          <a:xfrm>
            <a:off x="1056640" y="4985135"/>
            <a:ext cx="9875520" cy="156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上帝的特性对人最有意义的就是爱。上帝这一特性是那么完美，以致圣经不单只说上帝爱人，却直接地说：“上帝就是爱。”（约翰一书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）圣经将上帝的爱述说为上帝的良善、慈爱、怜恤、怜悯、恩典、宽容和忍耐。</a:t>
            </a:r>
          </a:p>
        </p:txBody>
      </p:sp>
    </p:spTree>
    <p:extLst>
      <p:ext uri="{BB962C8B-B14F-4D97-AF65-F5344CB8AC3E}">
        <p14:creationId xmlns:p14="http://schemas.microsoft.com/office/powerpoint/2010/main" val="40730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C4A9EFE3-2ADB-4FE4-AF4E-D2A89AA25F0A}"/>
              </a:ext>
            </a:extLst>
          </p:cNvPr>
          <p:cNvSpPr/>
          <p:nvPr/>
        </p:nvSpPr>
        <p:spPr>
          <a:xfrm>
            <a:off x="8354291" y="0"/>
            <a:ext cx="3837710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F70A8-C03C-774C-8EC2-4AB6A019E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01" y="774004"/>
            <a:ext cx="4248489" cy="5309991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484D7A5-59C7-406D-84BC-79D77442173D}"/>
              </a:ext>
            </a:extLst>
          </p:cNvPr>
          <p:cNvSpPr/>
          <p:nvPr/>
        </p:nvSpPr>
        <p:spPr>
          <a:xfrm>
            <a:off x="0" y="6545943"/>
            <a:ext cx="6328228" cy="312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83442E7-6CB5-4B20-92F4-F63F4FA3C7A5}"/>
              </a:ext>
            </a:extLst>
          </p:cNvPr>
          <p:cNvSpPr/>
          <p:nvPr/>
        </p:nvSpPr>
        <p:spPr>
          <a:xfrm>
            <a:off x="0" y="0"/>
            <a:ext cx="6328228" cy="3120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EC297A0-EF71-BD45-9787-FED30DFB0E8C}"/>
              </a:ext>
            </a:extLst>
          </p:cNvPr>
          <p:cNvSpPr/>
          <p:nvPr/>
        </p:nvSpPr>
        <p:spPr>
          <a:xfrm>
            <a:off x="319958" y="1515831"/>
            <a:ext cx="6897660" cy="465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上帝无穷的爱对人永远有效。耶和华对他的子民说：“我以永远的爱爱你，因此我以爱吸引你。”（耶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）上帝对全人类无穷的爱驱使他将他的爱子赐给世人，使人因信他的儿子的生命（约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）。上帝的爱实在太伟大了，以致“在我们还作罪人的时候，基督就为我们死”了（罗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人只会自然地爱他的朋友，爱那些爱他的人。可是上帝却爱那些因为罪而成为他仇敌的人。还有什么更伟大的证据证明上帝丰富的怜悯和“他爱我们的大爱”呢？（弗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如果人设法了解上帝将自己所显明的一切，只能大为惊讶而矣。</a:t>
            </a:r>
          </a:p>
        </p:txBody>
      </p:sp>
      <p:cxnSp>
        <p:nvCxnSpPr>
          <p:cNvPr id="15" name="Straight Connector 7">
            <a:extLst>
              <a:ext uri="{FF2B5EF4-FFF2-40B4-BE49-F238E27FC236}">
                <a16:creationId xmlns:a16="http://schemas.microsoft.com/office/drawing/2014/main" id="{BEE5D513-D1ED-B94C-BD4B-CAF0FA6E716F}"/>
              </a:ext>
            </a:extLst>
          </p:cNvPr>
          <p:cNvCxnSpPr/>
          <p:nvPr/>
        </p:nvCxnSpPr>
        <p:spPr>
          <a:xfrm>
            <a:off x="478610" y="1356454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ABCA685D-8422-4643-B3AE-BC66F43926E9}"/>
              </a:ext>
            </a:extLst>
          </p:cNvPr>
          <p:cNvSpPr txBox="1">
            <a:spLocks/>
          </p:cNvSpPr>
          <p:nvPr/>
        </p:nvSpPr>
        <p:spPr>
          <a:xfrm>
            <a:off x="356689" y="625435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第九节 上帝就是爱</a:t>
            </a:r>
            <a:endParaRPr lang="id-ID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3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363137-BCCB-5443-8BA1-96D94BD3C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960336"/>
            <a:ext cx="12192000" cy="2937329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 descr="e7d195523061f1c031c703ae827a41d82d848b4543d3ea7289D8E8F86A53FC6163EC8A81A8A66F8C4722339FE4B4358C18D1CC4D5B5DBA40FE7B27962A37062774402BE64D77ED352C2DED658BBCE192F2644754D97AD9E9E145B1425CCD3192E289360A1182224819FA6623AF456D279669473D5BAA88E46B25A02B6E5CBED9F852189AF1247A71">
            <a:extLst>
              <a:ext uri="{FF2B5EF4-FFF2-40B4-BE49-F238E27FC236}">
                <a16:creationId xmlns:a16="http://schemas.microsoft.com/office/drawing/2014/main" id="{782B987F-5C56-4BC3-83E2-5C90004F5E20}"/>
              </a:ext>
            </a:extLst>
          </p:cNvPr>
          <p:cNvSpPr txBox="1"/>
          <p:nvPr/>
        </p:nvSpPr>
        <p:spPr>
          <a:xfrm>
            <a:off x="2532297" y="3466123"/>
            <a:ext cx="71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ja-JP" altLang="en-US" sz="48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问答讨论</a:t>
            </a:r>
            <a:endParaRPr kumimoji="1"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35B782B7-5FD0-44D5-8AC4-97D5713B5D6B}"/>
              </a:ext>
            </a:extLst>
          </p:cNvPr>
          <p:cNvSpPr txBox="1"/>
          <p:nvPr/>
        </p:nvSpPr>
        <p:spPr>
          <a:xfrm>
            <a:off x="2925580" y="2452742"/>
            <a:ext cx="6340839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PART.02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582649"/>
            <a:ext cx="12192000" cy="479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797467" y="2435734"/>
            <a:ext cx="10947493" cy="46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n-US" altLang="ja-JP" sz="2200" b="1" dirty="0"/>
              <a:t>1. </a:t>
            </a:r>
            <a:r>
              <a:rPr lang="ja-JP" altLang="en-US" sz="2200" b="1"/>
              <a:t>我们从约翰福音</a:t>
            </a:r>
            <a:r>
              <a:rPr lang="en-US" altLang="ja-JP" sz="2200" b="1" dirty="0"/>
              <a:t>4</a:t>
            </a:r>
            <a:r>
              <a:rPr lang="ja-JP" altLang="en-US" sz="2200" b="1"/>
              <a:t>：</a:t>
            </a:r>
            <a:r>
              <a:rPr lang="en-US" altLang="ja-JP" sz="2200" b="1" dirty="0"/>
              <a:t>24</a:t>
            </a:r>
            <a:r>
              <a:rPr lang="ja-JP" altLang="en-US" sz="2200" b="1"/>
              <a:t>知道，神是个灵，是不可见的。但是为了帮助我们理解神的本性，圣经有时在提到神的时候好似神有一个身体。当圣经里提到下面词汇的时候是什么意思呢？</a:t>
            </a:r>
          </a:p>
          <a:p>
            <a:pPr>
              <a:lnSpc>
                <a:spcPts val="3640"/>
              </a:lnSpc>
            </a:pPr>
            <a:r>
              <a:rPr lang="ja-JP" altLang="en-US" sz="2200" b="1"/>
              <a:t>      </a:t>
            </a:r>
            <a:r>
              <a:rPr lang="en-US" altLang="zh-CN" sz="2200" b="1" dirty="0"/>
              <a:t>a </a:t>
            </a:r>
            <a:r>
              <a:rPr lang="ja-JP" altLang="en-US" sz="2200" b="1"/>
              <a:t>神的右手</a:t>
            </a:r>
            <a:r>
              <a:rPr lang="en-US" altLang="ja-JP" sz="2200" b="1" dirty="0"/>
              <a:t>—</a:t>
            </a:r>
            <a:r>
              <a:rPr lang="ja-JP" altLang="en-US" sz="2200" b="1"/>
              <a:t>比如诗篇</a:t>
            </a:r>
            <a:r>
              <a:rPr lang="en-US" altLang="ja-JP" sz="2200" b="1" dirty="0"/>
              <a:t>18</a:t>
            </a:r>
            <a:r>
              <a:rPr lang="ja-JP" altLang="en-US" sz="2200" b="1"/>
              <a:t>：</a:t>
            </a:r>
            <a:r>
              <a:rPr lang="en-US" altLang="ja-JP" sz="2200" b="1" dirty="0"/>
              <a:t>35 “</a:t>
            </a:r>
            <a:r>
              <a:rPr lang="ja-JP" altLang="en-US" sz="2200" b="1"/>
              <a:t>你把你的救恩给我作盾牌，你的右手扶持我，你的温和使我为大。”</a:t>
            </a:r>
          </a:p>
          <a:p>
            <a:pPr>
              <a:lnSpc>
                <a:spcPts val="3640"/>
              </a:lnSpc>
            </a:pPr>
            <a:endParaRPr lang="ja-JP" altLang="en-US" sz="2200" b="1"/>
          </a:p>
          <a:p>
            <a:pPr>
              <a:lnSpc>
                <a:spcPts val="3640"/>
              </a:lnSpc>
            </a:pPr>
            <a:r>
              <a:rPr lang="ja-JP" altLang="en-US" sz="2200" b="1"/>
              <a:t>      </a:t>
            </a:r>
            <a:r>
              <a:rPr lang="en-US" altLang="zh-CN" sz="2200" b="1" dirty="0"/>
              <a:t>b </a:t>
            </a:r>
            <a:r>
              <a:rPr lang="ja-JP" altLang="en-US" sz="2200" b="1"/>
              <a:t>神的眼目</a:t>
            </a:r>
            <a:r>
              <a:rPr lang="en-US" altLang="ja-JP" sz="2200" b="1" dirty="0"/>
              <a:t>—</a:t>
            </a:r>
            <a:r>
              <a:rPr lang="ja-JP" altLang="en-US" sz="2200" b="1"/>
              <a:t>比如诗篇</a:t>
            </a:r>
            <a:r>
              <a:rPr lang="en-US" altLang="ja-JP" sz="2200" b="1" dirty="0"/>
              <a:t>33</a:t>
            </a:r>
            <a:r>
              <a:rPr lang="ja-JP" altLang="en-US" sz="2200" b="1"/>
              <a:t>：</a:t>
            </a:r>
            <a:r>
              <a:rPr lang="en-US" altLang="ja-JP" sz="2200" b="1" dirty="0"/>
              <a:t>18 “</a:t>
            </a:r>
            <a:r>
              <a:rPr lang="ja-JP" altLang="en-US" sz="2200" b="1"/>
              <a:t>耶和华的眼目看顾敬畏他的人和仰望他慈爱的人。”</a:t>
            </a:r>
          </a:p>
          <a:p>
            <a:pPr>
              <a:lnSpc>
                <a:spcPts val="3640"/>
              </a:lnSpc>
            </a:pPr>
            <a:endParaRPr lang="ja-JP" altLang="en-US" sz="2200" b="1"/>
          </a:p>
          <a:p>
            <a:pPr>
              <a:lnSpc>
                <a:spcPts val="3640"/>
              </a:lnSpc>
            </a:pPr>
            <a:endParaRPr lang="ja-JP" altLang="en-US" sz="2200" b="1"/>
          </a:p>
          <a:p>
            <a:pPr>
              <a:lnSpc>
                <a:spcPts val="3640"/>
              </a:lnSpc>
            </a:pPr>
            <a:endParaRPr lang="ja-JP" altLang="en-US" sz="22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AE673F-0F39-B647-941F-437127DF107F}"/>
              </a:ext>
            </a:extLst>
          </p:cNvPr>
          <p:cNvCxnSpPr>
            <a:cxnSpLocks/>
          </p:cNvCxnSpPr>
          <p:nvPr/>
        </p:nvCxnSpPr>
        <p:spPr>
          <a:xfrm>
            <a:off x="839031" y="2382811"/>
            <a:ext cx="408626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35F4BC82-C8EB-8347-8029-E7C0C248A4E0}"/>
              </a:ext>
            </a:extLst>
          </p:cNvPr>
          <p:cNvSpPr txBox="1">
            <a:spLocks/>
          </p:cNvSpPr>
          <p:nvPr/>
        </p:nvSpPr>
        <p:spPr>
          <a:xfrm>
            <a:off x="797467" y="1844453"/>
            <a:ext cx="6334852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第二章 上帝的本性</a:t>
            </a:r>
          </a:p>
          <a:p>
            <a:pPr lvl="0" algn="l"/>
            <a:endParaRPr lang="zh-CN" altLang="en-US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9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" y="0"/>
            <a:ext cx="12185056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960336"/>
            <a:ext cx="12192000" cy="3671537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B2479-400A-454F-8F03-B348EC2613E5}"/>
              </a:ext>
            </a:extLst>
          </p:cNvPr>
          <p:cNvSpPr/>
          <p:nvPr/>
        </p:nvSpPr>
        <p:spPr>
          <a:xfrm>
            <a:off x="1059873" y="2397949"/>
            <a:ext cx="9892145" cy="14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n-US" altLang="zh-CN" sz="2200" b="1" dirty="0"/>
              <a:t>2. </a:t>
            </a:r>
            <a:r>
              <a:rPr lang="ja-JP" altLang="en-US" sz="2200" b="1"/>
              <a:t>神的哪个特质让你感到安慰，哪个特质让你感到有点不安？选出你的答案并回答原因。 </a:t>
            </a:r>
            <a:endParaRPr lang="en-US" altLang="ja-JP" sz="2200" b="1" dirty="0"/>
          </a:p>
          <a:p>
            <a:pPr>
              <a:lnSpc>
                <a:spcPts val="364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22FDC-71FF-F64B-94A9-9410C0489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722" y="2995804"/>
            <a:ext cx="7772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D74A6A26-7375-A148-B9CF-8598077104AF}"/>
              </a:ext>
            </a:extLst>
          </p:cNvPr>
          <p:cNvSpPr/>
          <p:nvPr/>
        </p:nvSpPr>
        <p:spPr>
          <a:xfrm>
            <a:off x="0" y="1557686"/>
            <a:ext cx="12192000" cy="4074187"/>
          </a:xfrm>
          <a:prstGeom prst="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27559-2F34-5644-85AF-02666B8B8039}"/>
              </a:ext>
            </a:extLst>
          </p:cNvPr>
          <p:cNvSpPr/>
          <p:nvPr/>
        </p:nvSpPr>
        <p:spPr>
          <a:xfrm>
            <a:off x="1088280" y="2014886"/>
            <a:ext cx="10265520" cy="3280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en-US" altLang="ja-JP" sz="2200" b="1" dirty="0"/>
              <a:t>3. “</a:t>
            </a:r>
            <a:r>
              <a:rPr lang="ja-JP" altLang="en-US" sz="2200" b="1"/>
              <a:t>三一”这个词的字面意思是什么？</a:t>
            </a:r>
          </a:p>
          <a:p>
            <a:pPr>
              <a:lnSpc>
                <a:spcPts val="3640"/>
              </a:lnSpc>
            </a:pPr>
            <a:endParaRPr lang="ja-JP" altLang="en-US" sz="2200" b="1"/>
          </a:p>
          <a:p>
            <a:pPr>
              <a:lnSpc>
                <a:spcPts val="3640"/>
              </a:lnSpc>
            </a:pPr>
            <a:r>
              <a:rPr lang="en-US" altLang="ja-JP" sz="2200" b="1" dirty="0"/>
              <a:t>4. </a:t>
            </a:r>
            <a:r>
              <a:rPr lang="ja-JP" altLang="en-US" sz="2200" b="1"/>
              <a:t>尽管“三一”或“三位一体”这些词没有出现在圣经里，我们为什么还要使用并教导这个真理呢？</a:t>
            </a:r>
          </a:p>
          <a:p>
            <a:pPr>
              <a:lnSpc>
                <a:spcPts val="3640"/>
              </a:lnSpc>
            </a:pPr>
            <a:endParaRPr lang="ja-JP" altLang="en-US" sz="2200" b="1"/>
          </a:p>
          <a:p>
            <a:pPr>
              <a:lnSpc>
                <a:spcPts val="3640"/>
              </a:lnSpc>
            </a:pPr>
            <a:r>
              <a:rPr lang="en-US" altLang="ja-JP" sz="2200" b="1" dirty="0"/>
              <a:t>5. </a:t>
            </a:r>
            <a:r>
              <a:rPr lang="ja-JP" altLang="en-US" sz="2200" b="1"/>
              <a:t>在耶稣地上生命的哪个事件中，我们在同一时刻、同一地点、同一场合看到了三一真神的所有三个位格？</a:t>
            </a:r>
          </a:p>
        </p:txBody>
      </p:sp>
    </p:spTree>
    <p:extLst>
      <p:ext uri="{BB962C8B-B14F-4D97-AF65-F5344CB8AC3E}">
        <p14:creationId xmlns:p14="http://schemas.microsoft.com/office/powerpoint/2010/main" val="40147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879601"/>
            <a:ext cx="12192000" cy="3966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797467" y="2196831"/>
            <a:ext cx="109474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6. </a:t>
            </a:r>
            <a:r>
              <a:rPr lang="ja-JP" altLang="en-US" sz="2400" b="1"/>
              <a:t>指出下面说法哪个是正确的，哪个是错误的：</a:t>
            </a:r>
          </a:p>
          <a:p>
            <a:endParaRPr lang="ja-JP" altLang="en-US" sz="2400" b="1"/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a </a:t>
            </a:r>
            <a:r>
              <a:rPr lang="ja-JP" altLang="en-US" sz="2400" b="1"/>
              <a:t>父上帝比子上帝稍微老一点。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b </a:t>
            </a:r>
            <a:r>
              <a:rPr lang="ja-JP" altLang="en-US" sz="2400" b="1"/>
              <a:t>耶稣基督是神。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c </a:t>
            </a:r>
            <a:r>
              <a:rPr lang="ja-JP" altLang="en-US" sz="2400" b="1"/>
              <a:t>圣灵是神的能力。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d </a:t>
            </a:r>
            <a:r>
              <a:rPr lang="ja-JP" altLang="en-US" sz="2400" b="1"/>
              <a:t>耶稣基督是由神所创造的第一个位格。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e </a:t>
            </a:r>
            <a:r>
              <a:rPr lang="ja-JP" altLang="en-US" sz="2400" b="1"/>
              <a:t>耶稣基督降生在伯利恒的时候成为了子上帝。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f </a:t>
            </a:r>
            <a:r>
              <a:rPr lang="ja-JP" altLang="en-US" sz="2400" b="1"/>
              <a:t>神是三位一体的教导在圣经里找不到，只是由早期教会的基督徒编造出来的。</a:t>
            </a:r>
          </a:p>
          <a:p>
            <a:r>
              <a:rPr lang="ja-JP" altLang="en-US" sz="2400" b="1"/>
              <a:t>      </a:t>
            </a:r>
            <a:r>
              <a:rPr lang="en-US" altLang="zh-CN" sz="2400" b="1" dirty="0"/>
              <a:t>g </a:t>
            </a:r>
            <a:r>
              <a:rPr lang="ja-JP" altLang="en-US" sz="2400" b="1"/>
              <a:t>神是三位一体的教导超越了人类的理解能力。</a:t>
            </a:r>
          </a:p>
          <a:p>
            <a:endParaRPr lang="ja-JP" altLang="en-US" sz="2400" b="1"/>
          </a:p>
          <a:p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32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3403157-2CFA-4F80-A36A-D37723C2D023}"/>
              </a:ext>
            </a:extLst>
          </p:cNvPr>
          <p:cNvSpPr txBox="1">
            <a:spLocks/>
          </p:cNvSpPr>
          <p:nvPr/>
        </p:nvSpPr>
        <p:spPr>
          <a:xfrm>
            <a:off x="608041" y="4111028"/>
            <a:ext cx="4178447" cy="546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00A7EAE8-2D9F-406D-89B8-1E04B2329029}"/>
              </a:ext>
            </a:extLst>
          </p:cNvPr>
          <p:cNvCxnSpPr/>
          <p:nvPr/>
        </p:nvCxnSpPr>
        <p:spPr>
          <a:xfrm>
            <a:off x="742910" y="4873780"/>
            <a:ext cx="19061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603766DB-911B-4AD6-A495-FF869C9F96CF}"/>
              </a:ext>
            </a:extLst>
          </p:cNvPr>
          <p:cNvSpPr txBox="1">
            <a:spLocks/>
          </p:cNvSpPr>
          <p:nvPr/>
        </p:nvSpPr>
        <p:spPr>
          <a:xfrm>
            <a:off x="608041" y="5067764"/>
            <a:ext cx="4979534" cy="798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defRPr/>
            </a:pPr>
            <a:r>
              <a:rPr lang="ja-JP" altLang="en-US" sz="8000" spc="600">
                <a:solidFill>
                  <a:schemeClr val="bg1"/>
                </a:solidFill>
                <a:latin typeface="MF LiHei (Noncommercial)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本章结束</a:t>
            </a:r>
            <a:endParaRPr kumimoji="0" lang="id-ID" sz="8000" b="0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F LiHei (Noncommercial)" pitchFamily="2" charset="-122"/>
              <a:ea typeface="MF LiHei (Noncommercial)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6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BAE1957C-6FA9-654B-8667-A048E47CB2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3804559"/>
            <a:ext cx="12192000" cy="1468665"/>
          </a:xfrm>
          <a:prstGeom prst="rect">
            <a:avLst/>
          </a:prstGeom>
          <a:solidFill>
            <a:schemeClr val="accent4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 descr="e7d195523061f1c031c703ae827a41d82d848b4543d3ea7289D8E8F86A53FC6163EC8A81A8A66F8C4722339FE4B4358C18D1CC4D5B5DBA40FE7B27962A37062774402BE64D77ED352C2DED658BBCE192F2644754D97AD9E9E145B1425CCD3192E289360A1182224819FA6623AF456D279669473D5BAA88E46B25A02B6E5CBED9F852189AF1247A71">
            <a:extLst>
              <a:ext uri="{FF2B5EF4-FFF2-40B4-BE49-F238E27FC236}">
                <a16:creationId xmlns:a16="http://schemas.microsoft.com/office/drawing/2014/main" id="{782B987F-5C56-4BC3-83E2-5C90004F5E20}"/>
              </a:ext>
            </a:extLst>
          </p:cNvPr>
          <p:cNvSpPr txBox="1"/>
          <p:nvPr/>
        </p:nvSpPr>
        <p:spPr>
          <a:xfrm>
            <a:off x="2532298" y="4123392"/>
            <a:ext cx="71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ja-JP" altLang="en-US" sz="4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第二章 上帝的本性</a:t>
            </a:r>
          </a:p>
        </p:txBody>
      </p:sp>
    </p:spTree>
    <p:extLst>
      <p:ext uri="{BB962C8B-B14F-4D97-AF65-F5344CB8AC3E}">
        <p14:creationId xmlns:p14="http://schemas.microsoft.com/office/powerpoint/2010/main" val="6733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F1BCED-80EE-7649-9D34-874AD6732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12653E92-7B0B-B64C-A6A4-D5217C7E1553}"/>
              </a:ext>
            </a:extLst>
          </p:cNvPr>
          <p:cNvSpPr/>
          <p:nvPr/>
        </p:nvSpPr>
        <p:spPr>
          <a:xfrm>
            <a:off x="8223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73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18">
            <a:extLst>
              <a:ext uri="{FF2B5EF4-FFF2-40B4-BE49-F238E27FC236}">
                <a16:creationId xmlns:a16="http://schemas.microsoft.com/office/drawing/2014/main" id="{D198EB79-38DB-7B4B-833E-EAD44A6F5CD2}"/>
              </a:ext>
            </a:extLst>
          </p:cNvPr>
          <p:cNvSpPr/>
          <p:nvPr/>
        </p:nvSpPr>
        <p:spPr>
          <a:xfrm>
            <a:off x="8222" y="0"/>
            <a:ext cx="7116897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B8D19F-9FF4-4670-AF08-4E0149E3CBDB}"/>
              </a:ext>
            </a:extLst>
          </p:cNvPr>
          <p:cNvSpPr/>
          <p:nvPr/>
        </p:nvSpPr>
        <p:spPr>
          <a:xfrm>
            <a:off x="621598" y="1298450"/>
            <a:ext cx="6352913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如果人对上帝的认识要超越自然界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的认知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，就必须由上帝亲自向人显明出来。这一点，上帝已经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通过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圣经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做到了。不过，上帝在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圣经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里面的启示仍然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不是全部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，不仅上帝启示的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内容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有限，人的了解力也有限。人既然处身于诸多局限之中，又怎能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明白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无穷的上帝呢？正如一个在太平洋岸边玩耍的孩子，不能奢望把整个海洋装入他的玩具小桶；人不能以有限的智力和理性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去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了解无穷的上帝。因此，当上帝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透过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圣经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说话和显明自己时，人应该满足地听从。即使借着这启示，人也仅能对无限的上帝获得一</a:t>
            </a:r>
            <a:r>
              <a:rPr lang="ja-JP" altLang="en-US" sz="2000" b="1">
                <a:solidFill>
                  <a:schemeClr val="bg1"/>
                </a:solidFill>
                <a:cs typeface="+mn-ea"/>
                <a:sym typeface="+mn-lt"/>
              </a:rPr>
              <a:t>些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不完全的概念。所以人只能谦卑地说：“请说吧！仆人敬听。”</a:t>
            </a:r>
          </a:p>
          <a:p>
            <a:pPr defTabSz="609585"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18FB79-1868-4E77-A0D1-183EA8EBDA94}"/>
              </a:ext>
            </a:extLst>
          </p:cNvPr>
          <p:cNvSpPr txBox="1">
            <a:spLocks/>
          </p:cNvSpPr>
          <p:nvPr/>
        </p:nvSpPr>
        <p:spPr>
          <a:xfrm>
            <a:off x="621599" y="667448"/>
            <a:ext cx="5182418" cy="680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第二章 上帝的本性</a:t>
            </a:r>
            <a:endParaRPr kumimoji="0" lang="id-ID" sz="30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226F2F7F-78DC-CD40-92FC-43198EC83F89}"/>
              </a:ext>
            </a:extLst>
          </p:cNvPr>
          <p:cNvCxnSpPr>
            <a:cxnSpLocks/>
          </p:cNvCxnSpPr>
          <p:nvPr/>
        </p:nvCxnSpPr>
        <p:spPr>
          <a:xfrm>
            <a:off x="702879" y="1332152"/>
            <a:ext cx="225108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E2E7994-190C-4122-8C07-9A5B86FD47BB}"/>
              </a:ext>
            </a:extLst>
          </p:cNvPr>
          <p:cNvSpPr/>
          <p:nvPr/>
        </p:nvSpPr>
        <p:spPr>
          <a:xfrm>
            <a:off x="5486400" y="6724650"/>
            <a:ext cx="6705600" cy="171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78807F95-A133-4607-937E-BE39A1CC77E4}"/>
              </a:ext>
            </a:extLst>
          </p:cNvPr>
          <p:cNvCxnSpPr/>
          <p:nvPr/>
        </p:nvCxnSpPr>
        <p:spPr>
          <a:xfrm>
            <a:off x="4714240" y="2451384"/>
            <a:ext cx="3645014" cy="2598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ED691AB4-AD36-492B-87A5-871B476DB5AB}"/>
              </a:ext>
            </a:extLst>
          </p:cNvPr>
          <p:cNvSpPr/>
          <p:nvPr/>
        </p:nvSpPr>
        <p:spPr>
          <a:xfrm>
            <a:off x="4671248" y="2632401"/>
            <a:ext cx="5844352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“上帝是个灵。”（约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圣经这样简短的一句话，给人的印象是：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上帝是难以了解的。人不可能完全了解灵是什么，只能简单地说明灵不是什么。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上帝是个灵，就是没有形体，不是由物质造成的，也没有人的血肉之躯。</a:t>
            </a:r>
          </a:p>
          <a:p>
            <a:pPr algn="just" defTabSz="609585">
              <a:lnSpc>
                <a:spcPct val="150000"/>
              </a:lnSpc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ja-JP" altLang="en-US" sz="2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F64068-1C4F-49C8-BBB5-AC286B5B41FA}"/>
              </a:ext>
            </a:extLst>
          </p:cNvPr>
          <p:cNvSpPr/>
          <p:nvPr/>
        </p:nvSpPr>
        <p:spPr>
          <a:xfrm>
            <a:off x="0" y="2172101"/>
            <a:ext cx="3505200" cy="470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F6157A0-FEE7-F148-92EB-7BACEA9763EA}"/>
              </a:ext>
            </a:extLst>
          </p:cNvPr>
          <p:cNvSpPr txBox="1">
            <a:spLocks/>
          </p:cNvSpPr>
          <p:nvPr/>
        </p:nvSpPr>
        <p:spPr>
          <a:xfrm>
            <a:off x="4714240" y="972570"/>
            <a:ext cx="5182418" cy="1029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第一节 </a:t>
            </a:r>
            <a:endParaRPr lang="en-US" altLang="zh-CN" sz="3000" b="1" spc="3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上帝是个灵</a:t>
            </a:r>
          </a:p>
        </p:txBody>
      </p:sp>
      <p:grpSp>
        <p:nvGrpSpPr>
          <p:cNvPr id="22" name="组合 17">
            <a:extLst>
              <a:ext uri="{FF2B5EF4-FFF2-40B4-BE49-F238E27FC236}">
                <a16:creationId xmlns:a16="http://schemas.microsoft.com/office/drawing/2014/main" id="{068D08AF-B97A-AA43-AD62-0F57D9604C64}"/>
              </a:ext>
            </a:extLst>
          </p:cNvPr>
          <p:cNvGrpSpPr/>
          <p:nvPr/>
        </p:nvGrpSpPr>
        <p:grpSpPr>
          <a:xfrm>
            <a:off x="9754418" y="766564"/>
            <a:ext cx="1807130" cy="418563"/>
            <a:chOff x="753590" y="5879381"/>
            <a:chExt cx="1807130" cy="418563"/>
          </a:xfrm>
        </p:grpSpPr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DF3B2769-4447-9641-98EC-A6CB64C9311B}"/>
                </a:ext>
              </a:extLst>
            </p:cNvPr>
            <p:cNvSpPr/>
            <p:nvPr/>
          </p:nvSpPr>
          <p:spPr>
            <a:xfrm>
              <a:off x="753590" y="5879381"/>
              <a:ext cx="1807130" cy="3773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1F2BAF7C-0E28-1E44-8947-330F2D067317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024"/>
              <a:ext cx="1807130" cy="3809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id-ID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97105-B67D-694C-890B-F1113B19C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953051"/>
            <a:ext cx="3505200" cy="52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74E90FA9-A109-4F8C-A8B7-90E284E2841D}"/>
              </a:ext>
            </a:extLst>
          </p:cNvPr>
          <p:cNvSpPr/>
          <p:nvPr/>
        </p:nvSpPr>
        <p:spPr>
          <a:xfrm>
            <a:off x="6879320" y="957263"/>
            <a:ext cx="5312680" cy="4773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687958-3555-4E4A-9B82-D1B79D38AF87}"/>
              </a:ext>
            </a:extLst>
          </p:cNvPr>
          <p:cNvSpPr/>
          <p:nvPr/>
        </p:nvSpPr>
        <p:spPr>
          <a:xfrm>
            <a:off x="0" y="957263"/>
            <a:ext cx="449943" cy="4773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A9B9363B-8BF4-4918-BCA7-54351B085931}"/>
              </a:ext>
            </a:extLst>
          </p:cNvPr>
          <p:cNvCxnSpPr/>
          <p:nvPr/>
        </p:nvCxnSpPr>
        <p:spPr>
          <a:xfrm>
            <a:off x="967474" y="3460425"/>
            <a:ext cx="28271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80B595-0FCA-6B4F-9D29-C89F87E90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31" y="0"/>
            <a:ext cx="4601372" cy="6868557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72ED9978-3F8D-B946-8514-04D6EFA06E36}"/>
              </a:ext>
            </a:extLst>
          </p:cNvPr>
          <p:cNvSpPr/>
          <p:nvPr/>
        </p:nvSpPr>
        <p:spPr>
          <a:xfrm>
            <a:off x="848337" y="1654309"/>
            <a:ext cx="5813720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lnSpc>
                <a:spcPct val="150000"/>
              </a:lnSpc>
            </a:pP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想到上帝是无形体的时候，有人以为他是一个充满万物，“无位格”（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Impersonal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）的“能”或者“力”。又有一些人以为上帝是一种“原动力”，以某种方法，像表匠一样，将这世界推动运行，以后便任由地球</a:t>
            </a:r>
            <a:r>
              <a:rPr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循着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轨迹运转。</a:t>
            </a:r>
            <a:endParaRPr lang="en-US" altLang="zh-CN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609585">
              <a:lnSpc>
                <a:spcPct val="150000"/>
              </a:lnSpc>
            </a:pP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然而，圣经显明上帝对他所创造之物关怀备至。若是上帝不许，就算一只卑贱的麻雀也不会落在地上（太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类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</a:t>
            </a:r>
            <a:r>
              <a:rPr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享受到上帝特别的照顾，因为“你们比许多麻雀还贵重。”（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31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）因此，上帝不是“无位格”的、充满万有的力量，却是一个能知、能见、能思、能想、能爱而又能引领人的灵。上帝对人的眷顾甚至连“你们的头发也都被数过了。”（太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</a:p>
          <a:p>
            <a:pPr algn="just" defTabSz="609585">
              <a:lnSpc>
                <a:spcPct val="150000"/>
              </a:lnSpc>
            </a:pPr>
            <a:endParaRPr lang="zh-CN" altLang="en-US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defTabSz="609585">
              <a:lnSpc>
                <a:spcPct val="150000"/>
              </a:lnSpc>
            </a:pPr>
            <a:r>
              <a:rPr lang="zh-CN" alt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</a:p>
          <a:p>
            <a:pPr algn="just" defTabSz="609585">
              <a:lnSpc>
                <a:spcPct val="150000"/>
              </a:lnSpc>
            </a:pPr>
            <a:endParaRPr lang="zh-CN" altLang="en-US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en-US" altLang="zh-CN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F9886380-A0CB-3A41-AE1F-516E3183D050}"/>
              </a:ext>
            </a:extLst>
          </p:cNvPr>
          <p:cNvCxnSpPr/>
          <p:nvPr/>
        </p:nvCxnSpPr>
        <p:spPr>
          <a:xfrm>
            <a:off x="939708" y="1432968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7A361ADD-8A08-8B47-B7EE-D211BCEEF6C5}"/>
              </a:ext>
            </a:extLst>
          </p:cNvPr>
          <p:cNvSpPr txBox="1">
            <a:spLocks/>
          </p:cNvSpPr>
          <p:nvPr/>
        </p:nvSpPr>
        <p:spPr>
          <a:xfrm>
            <a:off x="848337" y="925963"/>
            <a:ext cx="5182418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第一节 上帝是个灵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E8BB87F-B754-CB44-9586-34CAC19A5613}"/>
              </a:ext>
            </a:extLst>
          </p:cNvPr>
          <p:cNvSpPr/>
          <p:nvPr/>
        </p:nvSpPr>
        <p:spPr>
          <a:xfrm>
            <a:off x="7170450" y="0"/>
            <a:ext cx="4593753" cy="690205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86000"/>
                  <a:lumMod val="52000"/>
                </a:schemeClr>
              </a:gs>
              <a:gs pos="48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1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8857BB4-525B-0A49-9C91-D7CCB6B62EFF}"/>
              </a:ext>
            </a:extLst>
          </p:cNvPr>
          <p:cNvSpPr/>
          <p:nvPr/>
        </p:nvSpPr>
        <p:spPr>
          <a:xfrm>
            <a:off x="384412" y="317310"/>
            <a:ext cx="11423176" cy="62233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86000"/>
                  <a:lumOff val="14000"/>
                  <a:alpha val="2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384412" y="317310"/>
            <a:ext cx="11423176" cy="622337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2000"/>
                  <a:lumMod val="89000"/>
                  <a:lumOff val="11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238231B-36E5-244D-9B62-D1954AC5EF14}"/>
              </a:ext>
            </a:extLst>
          </p:cNvPr>
          <p:cNvSpPr/>
          <p:nvPr/>
        </p:nvSpPr>
        <p:spPr>
          <a:xfrm>
            <a:off x="1225758" y="1531555"/>
            <a:ext cx="10367528" cy="4608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200" b="1" dirty="0">
                <a:cs typeface="+mn-ea"/>
                <a:sym typeface="+mn-lt"/>
              </a:rPr>
              <a:t>神有多少</a:t>
            </a:r>
            <a:r>
              <a:rPr lang="ja-JP" altLang="en-US" sz="2200" b="1">
                <a:cs typeface="+mn-ea"/>
                <a:sym typeface="+mn-lt"/>
              </a:rPr>
              <a:t>位</a:t>
            </a:r>
            <a:r>
              <a:rPr lang="zh-CN" altLang="en-US" sz="2200" b="1" dirty="0">
                <a:cs typeface="+mn-ea"/>
                <a:sym typeface="+mn-lt"/>
              </a:rPr>
              <a:t>呢？答案是：“上帝却是一位。”（加</a:t>
            </a:r>
            <a:r>
              <a:rPr lang="en-US" altLang="zh-CN" sz="2200" b="1" dirty="0">
                <a:cs typeface="+mn-ea"/>
                <a:sym typeface="+mn-lt"/>
              </a:rPr>
              <a:t>3</a:t>
            </a:r>
            <a:r>
              <a:rPr lang="zh-CN" altLang="en-US" sz="2200" b="1" dirty="0">
                <a:cs typeface="+mn-ea"/>
                <a:sym typeface="+mn-lt"/>
              </a:rPr>
              <a:t>：</a:t>
            </a:r>
            <a:r>
              <a:rPr lang="en-US" altLang="zh-CN" sz="2200" b="1" dirty="0">
                <a:cs typeface="+mn-ea"/>
                <a:sym typeface="+mn-lt"/>
              </a:rPr>
              <a:t>20</a:t>
            </a:r>
            <a:r>
              <a:rPr lang="zh-CN" altLang="en-US" sz="2200" b="1" dirty="0">
                <a:cs typeface="+mn-ea"/>
                <a:sym typeface="+mn-lt"/>
              </a:rPr>
              <a:t>）</a:t>
            </a:r>
            <a:endParaRPr lang="en-US" altLang="zh-CN" sz="2200" b="1" dirty="0"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200" b="1" dirty="0">
                <a:cs typeface="+mn-ea"/>
                <a:sym typeface="+mn-lt"/>
              </a:rPr>
              <a:t>摩西对以色列人说：“以色列啊！你要听，耶和华我们上帝是独一的主。”（申</a:t>
            </a:r>
            <a:r>
              <a:rPr lang="en-US" altLang="zh-CN" sz="2200" b="1" dirty="0">
                <a:cs typeface="+mn-ea"/>
                <a:sym typeface="+mn-lt"/>
              </a:rPr>
              <a:t>6</a:t>
            </a:r>
            <a:r>
              <a:rPr lang="zh-CN" altLang="en-US" sz="2200" b="1" dirty="0">
                <a:cs typeface="+mn-ea"/>
                <a:sym typeface="+mn-lt"/>
              </a:rPr>
              <a:t>：</a:t>
            </a:r>
            <a:r>
              <a:rPr lang="en-US" altLang="zh-CN" sz="2200" b="1" dirty="0">
                <a:cs typeface="+mn-ea"/>
                <a:sym typeface="+mn-lt"/>
              </a:rPr>
              <a:t>4</a:t>
            </a:r>
            <a:r>
              <a:rPr lang="zh-CN" altLang="en-US" sz="2200" b="1" dirty="0">
                <a:cs typeface="+mn-ea"/>
                <a:sym typeface="+mn-lt"/>
              </a:rPr>
              <a:t>）</a:t>
            </a:r>
            <a:r>
              <a:rPr lang="en-US" altLang="zh-CN" sz="2200" b="1" dirty="0">
                <a:cs typeface="+mn-ea"/>
                <a:sym typeface="+mn-lt"/>
              </a:rPr>
              <a:t>《</a:t>
            </a:r>
            <a:r>
              <a:rPr lang="zh-CN" altLang="en-US" sz="2200" b="1" dirty="0">
                <a:cs typeface="+mn-ea"/>
                <a:sym typeface="+mn-lt"/>
              </a:rPr>
              <a:t>圣经</a:t>
            </a:r>
            <a:r>
              <a:rPr lang="en-US" altLang="zh-CN" sz="2200" b="1" dirty="0">
                <a:cs typeface="+mn-ea"/>
                <a:sym typeface="+mn-lt"/>
              </a:rPr>
              <a:t>》</a:t>
            </a:r>
            <a:r>
              <a:rPr lang="zh-CN" altLang="en-US" sz="2200" b="1" dirty="0">
                <a:cs typeface="+mn-ea"/>
                <a:sym typeface="+mn-lt"/>
              </a:rPr>
              <a:t>再三证明上帝的独一性。</a:t>
            </a:r>
            <a:endParaRPr lang="en-US" altLang="zh-CN" sz="2200" b="1" dirty="0"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endParaRPr lang="zh-CN" altLang="en-US" sz="2200" b="1" dirty="0"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ja-JP" altLang="en-US" sz="2200" b="1">
                <a:cs typeface="+mn-ea"/>
                <a:sym typeface="+mn-lt"/>
              </a:rPr>
              <a:t>如果</a:t>
            </a:r>
            <a:r>
              <a:rPr lang="zh-CN" altLang="en-US" sz="2200" b="1" dirty="0">
                <a:cs typeface="+mn-ea"/>
                <a:sym typeface="+mn-lt"/>
              </a:rPr>
              <a:t>上帝是独一的，那么人类所拜的神、所提及的神、所信奉的神岂不就是同一位神么？有人推理说：既然上帝是独一的，那么犹太人、回教徒、印度教徒和基督徒所拜的都是他，不同</a:t>
            </a:r>
            <a:r>
              <a:rPr lang="ja-JP" altLang="en-US" sz="2200" b="1">
                <a:cs typeface="+mn-ea"/>
                <a:sym typeface="+mn-lt"/>
              </a:rPr>
              <a:t>的</a:t>
            </a:r>
            <a:r>
              <a:rPr lang="zh-CN" altLang="en-US" sz="2200" b="1" dirty="0">
                <a:cs typeface="+mn-ea"/>
                <a:sym typeface="+mn-lt"/>
              </a:rPr>
              <a:t>只是按照各自传统敬拜罢了。比方说</a:t>
            </a:r>
            <a:r>
              <a:rPr lang="en-US" altLang="zh-CN" sz="2200" b="1" dirty="0">
                <a:cs typeface="+mn-ea"/>
                <a:sym typeface="+mn-lt"/>
              </a:rPr>
              <a:t>:</a:t>
            </a:r>
            <a:r>
              <a:rPr lang="zh-CN" altLang="en-US" sz="2200" b="1" dirty="0">
                <a:cs typeface="+mn-ea"/>
                <a:sym typeface="+mn-lt"/>
              </a:rPr>
              <a:t>太阳只有一个，不管谁看见太阳、也不管他对太阳的构造怀着不同的科学观点，所见到的是一个太阳的光，接收到的也是同一个太阳的温暖。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5090ABE-8C80-E54B-9420-2802F658F6EB}"/>
              </a:ext>
            </a:extLst>
          </p:cNvPr>
          <p:cNvSpPr txBox="1">
            <a:spLocks/>
          </p:cNvSpPr>
          <p:nvPr/>
        </p:nvSpPr>
        <p:spPr>
          <a:xfrm>
            <a:off x="1225758" y="769048"/>
            <a:ext cx="6861602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第二节  上帝是独一的</a:t>
            </a:r>
            <a:endParaRPr kumimoji="0" lang="id-ID" sz="30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31" name="Straight Connector 2">
            <a:extLst>
              <a:ext uri="{FF2B5EF4-FFF2-40B4-BE49-F238E27FC236}">
                <a16:creationId xmlns:a16="http://schemas.microsoft.com/office/drawing/2014/main" id="{E20BA2B9-2F91-0849-BDD7-9BDC0A6EDB38}"/>
              </a:ext>
            </a:extLst>
          </p:cNvPr>
          <p:cNvCxnSpPr>
            <a:cxnSpLocks/>
          </p:cNvCxnSpPr>
          <p:nvPr/>
        </p:nvCxnSpPr>
        <p:spPr>
          <a:xfrm>
            <a:off x="1225758" y="1359908"/>
            <a:ext cx="562208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F385A650-FEDA-462F-BDA6-4BAE188D202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8000"/>
                  <a:lumOff val="42000"/>
                </a:schemeClr>
              </a:gs>
              <a:gs pos="43000">
                <a:schemeClr val="accent4">
                  <a:lumMod val="60000"/>
                  <a:lumOff val="40000"/>
                  <a:alpha val="2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BD486E9-6DB6-EC44-A13C-283DAEE07664}"/>
              </a:ext>
            </a:extLst>
          </p:cNvPr>
          <p:cNvSpPr/>
          <p:nvPr/>
        </p:nvSpPr>
        <p:spPr>
          <a:xfrm>
            <a:off x="1" y="2194106"/>
            <a:ext cx="10025742" cy="3971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16964E4-B726-4EED-B099-11180FD25063}"/>
              </a:ext>
            </a:extLst>
          </p:cNvPr>
          <p:cNvSpPr/>
          <p:nvPr/>
        </p:nvSpPr>
        <p:spPr>
          <a:xfrm>
            <a:off x="573947" y="2427509"/>
            <a:ext cx="9220982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可是圣经声明这种推论是虚假的。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诗篇作者说：“外邦的神都属虚无；唯独耶和华创造诸天。”（诗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一个偶像是不存在的神，是人手造成，按照人构想神所应有的形象造出来的。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凡不认识那位创造天地、独一的主，将自己在圣经中显明出来的独一上帝，他就自己创造了一位神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一个偶像。</a:t>
            </a:r>
          </a:p>
          <a:p>
            <a:pPr defTabSz="609585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既然上帝是独一无二的，那么，只认识他及“除他以外没有别的神”是多么重要啊！而认识到真正的他又是何等重要呢！</a:t>
            </a:r>
          </a:p>
          <a:p>
            <a:pPr defTabSz="609585">
              <a:lnSpc>
                <a:spcPct val="150000"/>
              </a:lnSpc>
            </a:pP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3590" y="5879381"/>
            <a:ext cx="1807130" cy="418563"/>
            <a:chOff x="753590" y="5879381"/>
            <a:chExt cx="1807130" cy="418563"/>
          </a:xfrm>
        </p:grpSpPr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81642EC7-DCF8-4408-AF3F-B4B3305891DD}"/>
                </a:ext>
              </a:extLst>
            </p:cNvPr>
            <p:cNvSpPr/>
            <p:nvPr/>
          </p:nvSpPr>
          <p:spPr>
            <a:xfrm>
              <a:off x="753590" y="5879381"/>
              <a:ext cx="1807130" cy="3773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D0A3C527-687C-43EF-845A-4B8C5FD79AE5}"/>
                </a:ext>
              </a:extLst>
            </p:cNvPr>
            <p:cNvSpPr txBox="1">
              <a:spLocks/>
            </p:cNvSpPr>
            <p:nvPr/>
          </p:nvSpPr>
          <p:spPr>
            <a:xfrm>
              <a:off x="753590" y="5917024"/>
              <a:ext cx="1807130" cy="3809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id-ID" sz="14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D108278E-2D93-41F7-B879-BDE7DAC11674}"/>
              </a:ext>
            </a:extLst>
          </p:cNvPr>
          <p:cNvCxnSpPr/>
          <p:nvPr/>
        </p:nvCxnSpPr>
        <p:spPr>
          <a:xfrm>
            <a:off x="695868" y="2194107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25451151-4B80-47B6-ADD3-35E93B44618A}"/>
              </a:ext>
            </a:extLst>
          </p:cNvPr>
          <p:cNvSpPr txBox="1">
            <a:spLocks/>
          </p:cNvSpPr>
          <p:nvPr/>
        </p:nvSpPr>
        <p:spPr>
          <a:xfrm>
            <a:off x="573946" y="1389340"/>
            <a:ext cx="6334852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第二节  上帝是独一的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3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276B4C04-3A88-4C3F-9A8F-1E98B7D3F8CA}"/>
              </a:ext>
            </a:extLst>
          </p:cNvPr>
          <p:cNvSpPr/>
          <p:nvPr/>
        </p:nvSpPr>
        <p:spPr>
          <a:xfrm>
            <a:off x="0" y="1686560"/>
            <a:ext cx="12192000" cy="457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7EFB59-BF2B-9F46-9938-C5535619C563}"/>
              </a:ext>
            </a:extLst>
          </p:cNvPr>
          <p:cNvSpPr/>
          <p:nvPr/>
        </p:nvSpPr>
        <p:spPr>
          <a:xfrm>
            <a:off x="797467" y="3301269"/>
            <a:ext cx="10947493" cy="253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独一真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已经显明自己有三个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位格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。当耶稣吩咐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奉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上帝的名施洗时说：“奉父、子、圣灵的名，给他们施洗。”（太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28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）这不仅是独一上帝的三个名称，这些名称指出三个不同的位格。</a:t>
            </a: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约翰</a:t>
            </a:r>
            <a:r>
              <a:rPr lang="ja-JP" altLang="en-US" sz="2000" b="1" spc="-1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福音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记录上帝的爱子耶稣的话说：“我要求父，父就另外赐给你们一位保惠师，叫他永远与你们同在。”（约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</a:t>
            </a: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8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z="800" b="1" spc="-1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609585">
              <a:lnSpc>
                <a:spcPct val="150000"/>
              </a:lnSpc>
            </a:pPr>
            <a:r>
              <a:rPr lang="zh-CN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圣子（一个位格）向天父（另一个位格）祈求，差遣保惠师（第三个位格）来。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AE673F-0F39-B647-941F-437127DF107F}"/>
              </a:ext>
            </a:extLst>
          </p:cNvPr>
          <p:cNvCxnSpPr/>
          <p:nvPr/>
        </p:nvCxnSpPr>
        <p:spPr>
          <a:xfrm>
            <a:off x="919388" y="3128827"/>
            <a:ext cx="2827118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35F4BC82-C8EB-8347-8029-E7C0C248A4E0}"/>
              </a:ext>
            </a:extLst>
          </p:cNvPr>
          <p:cNvSpPr txBox="1">
            <a:spLocks/>
          </p:cNvSpPr>
          <p:nvPr/>
        </p:nvSpPr>
        <p:spPr>
          <a:xfrm>
            <a:off x="797467" y="2456550"/>
            <a:ext cx="6334852" cy="1344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3000" b="1" spc="3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+mn-lt"/>
              </a:rPr>
              <a:t>第三节 上帝是三位一体</a:t>
            </a:r>
            <a:endParaRPr lang="id-ID" sz="3000" b="1" spc="3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51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欧美大气读书分享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ig1n34d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3144</Words>
  <Application>Microsoft Office PowerPoint</Application>
  <PresentationFormat>宽屏</PresentationFormat>
  <Paragraphs>143</Paragraphs>
  <Slides>28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欧美大气读书分享PPT模板</dc:title>
  <dc:creator>Microsoft Office 用户</dc:creator>
  <cp:lastModifiedBy>磊 陈</cp:lastModifiedBy>
  <cp:revision>462</cp:revision>
  <dcterms:created xsi:type="dcterms:W3CDTF">2018-06-17T04:53:58Z</dcterms:created>
  <dcterms:modified xsi:type="dcterms:W3CDTF">2022-06-14T12:41:14Z</dcterms:modified>
</cp:coreProperties>
</file>